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56" r:id="rId2"/>
    <p:sldId id="258" r:id="rId3"/>
    <p:sldId id="260" r:id="rId4"/>
    <p:sldId id="261" r:id="rId5"/>
    <p:sldId id="263" r:id="rId6"/>
    <p:sldId id="264" r:id="rId7"/>
    <p:sldId id="265" r:id="rId8"/>
    <p:sldId id="266" r:id="rId9"/>
    <p:sldId id="283" r:id="rId10"/>
    <p:sldId id="272" r:id="rId11"/>
    <p:sldId id="274" r:id="rId12"/>
    <p:sldId id="275" r:id="rId13"/>
    <p:sldId id="277" r:id="rId14"/>
    <p:sldId id="279" r:id="rId15"/>
    <p:sldId id="286" r:id="rId16"/>
    <p:sldId id="287" r:id="rId17"/>
    <p:sldId id="288" r:id="rId18"/>
    <p:sldId id="295" r:id="rId19"/>
    <p:sldId id="301" r:id="rId20"/>
    <p:sldId id="320" r:id="rId21"/>
    <p:sldId id="325" r:id="rId22"/>
    <p:sldId id="305" r:id="rId23"/>
    <p:sldId id="321" r:id="rId24"/>
    <p:sldId id="322" r:id="rId25"/>
    <p:sldId id="323" r:id="rId26"/>
    <p:sldId id="282" r:id="rId27"/>
    <p:sldId id="297" r:id="rId28"/>
    <p:sldId id="298" r:id="rId29"/>
    <p:sldId id="314" r:id="rId30"/>
    <p:sldId id="309" r:id="rId31"/>
    <p:sldId id="315" r:id="rId32"/>
    <p:sldId id="290" r:id="rId33"/>
    <p:sldId id="307" r:id="rId34"/>
    <p:sldId id="316" r:id="rId35"/>
    <p:sldId id="319" r:id="rId36"/>
    <p:sldId id="291" r:id="rId37"/>
    <p:sldId id="259" r:id="rId38"/>
    <p:sldId id="302" r:id="rId39"/>
    <p:sldId id="327" r:id="rId40"/>
    <p:sldId id="304" r:id="rId41"/>
    <p:sldId id="326" r:id="rId42"/>
    <p:sldId id="313" r:id="rId4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5" d="100"/>
          <a:sy n="55" d="100"/>
        </p:scale>
        <p:origin x="-936" y="-77"/>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7CC72A-B179-463B-8694-5D3ADB486D93}" type="datetimeFigureOut">
              <a:rPr lang="el-GR" smtClean="0"/>
              <a:pPr/>
              <a:t>28/2/2016</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0EA3E0-6D9E-4002-B1A0-F49D1278EDC1}" type="slidenum">
              <a:rPr lang="el-GR" smtClean="0"/>
              <a:pPr/>
              <a:t>‹#›</a:t>
            </a:fld>
            <a:endParaRPr lang="el-GR"/>
          </a:p>
        </p:txBody>
      </p:sp>
    </p:spTree>
    <p:extLst>
      <p:ext uri="{BB962C8B-B14F-4D97-AF65-F5344CB8AC3E}">
        <p14:creationId xmlns:p14="http://schemas.microsoft.com/office/powerpoint/2010/main" xmlns="" val="1127422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2A0EA3E0-6D9E-4002-B1A0-F49D1278EDC1}" type="slidenum">
              <a:rPr lang="el-GR" smtClean="0"/>
              <a:pPr/>
              <a:t>15</a:t>
            </a:fld>
            <a:endParaRPr lang="el-GR"/>
          </a:p>
        </p:txBody>
      </p:sp>
    </p:spTree>
    <p:extLst>
      <p:ext uri="{BB962C8B-B14F-4D97-AF65-F5344CB8AC3E}">
        <p14:creationId xmlns:p14="http://schemas.microsoft.com/office/powerpoint/2010/main" xmlns="" val="2005385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2A0EA3E0-6D9E-4002-B1A0-F49D1278EDC1}" type="slidenum">
              <a:rPr lang="el-GR" smtClean="0"/>
              <a:pPr/>
              <a:t>18</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2A0EA3E0-6D9E-4002-B1A0-F49D1278EDC1}" type="slidenum">
              <a:rPr lang="el-GR" smtClean="0"/>
              <a:pPr/>
              <a:t>41</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8" name="Τίτλος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l-GR" smtClean="0"/>
              <a:t>Στυλ κύριου τίτλου</a:t>
            </a:r>
            <a:endParaRPr kumimoji="0" lang="en-US"/>
          </a:p>
        </p:txBody>
      </p:sp>
      <p:sp>
        <p:nvSpPr>
          <p:cNvPr id="28" name="Θέση ημερομηνίας 27"/>
          <p:cNvSpPr>
            <a:spLocks noGrp="1"/>
          </p:cNvSpPr>
          <p:nvPr>
            <p:ph type="dt" sz="half" idx="10"/>
          </p:nvPr>
        </p:nvSpPr>
        <p:spPr/>
        <p:txBody>
          <a:bodyPr/>
          <a:lstStyle/>
          <a:p>
            <a:fld id="{6AEE0627-A5F4-4883-B5E9-A8853EF32B22}" type="datetimeFigureOut">
              <a:rPr lang="el-GR" smtClean="0"/>
              <a:pPr/>
              <a:t>28/2/2016</a:t>
            </a:fld>
            <a:endParaRPr lang="el-GR"/>
          </a:p>
        </p:txBody>
      </p:sp>
      <p:sp>
        <p:nvSpPr>
          <p:cNvPr id="17" name="Θέση υποσέλιδου 16"/>
          <p:cNvSpPr>
            <a:spLocks noGrp="1"/>
          </p:cNvSpPr>
          <p:nvPr>
            <p:ph type="ftr" sz="quarter" idx="11"/>
          </p:nvPr>
        </p:nvSpPr>
        <p:spPr/>
        <p:txBody>
          <a:bodyPr/>
          <a:lstStyle/>
          <a:p>
            <a:endParaRPr lang="el-GR"/>
          </a:p>
        </p:txBody>
      </p:sp>
      <p:sp>
        <p:nvSpPr>
          <p:cNvPr id="29" name="Θέση αριθμού διαφάνειας 28"/>
          <p:cNvSpPr>
            <a:spLocks noGrp="1"/>
          </p:cNvSpPr>
          <p:nvPr>
            <p:ph type="sldNum" sz="quarter" idx="12"/>
          </p:nvPr>
        </p:nvSpPr>
        <p:spPr/>
        <p:txBody>
          <a:bodyPr/>
          <a:lstStyle/>
          <a:p>
            <a:fld id="{15835084-A588-41D2-972B-8D1EF1A8F9F5}" type="slidenum">
              <a:rPr lang="el-GR" smtClean="0"/>
              <a:pPr/>
              <a:t>‹#›</a:t>
            </a:fld>
            <a:endParaRPr lang="el-GR"/>
          </a:p>
        </p:txBody>
      </p:sp>
      <p:sp>
        <p:nvSpPr>
          <p:cNvPr id="9" name="Υπότιτλος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Στυλ κύριου υπότιτλου</a:t>
            </a:r>
            <a:endParaRPr kumimoji="0" lang="en-US"/>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6AEE0627-A5F4-4883-B5E9-A8853EF32B22}" type="datetimeFigureOut">
              <a:rPr lang="el-GR" smtClean="0"/>
              <a:pPr/>
              <a:t>28/2/2016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5835084-A588-41D2-972B-8D1EF1A8F9F5}" type="slidenum">
              <a:rPr lang="el-GR" smtClean="0"/>
              <a:pPr/>
              <a:t>‹#›</a:t>
            </a:fld>
            <a:endParaRPr lang="el-GR"/>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6AEE0627-A5F4-4883-B5E9-A8853EF32B22}" type="datetimeFigureOut">
              <a:rPr lang="el-GR" smtClean="0"/>
              <a:pPr/>
              <a:t>28/2/2016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5835084-A588-41D2-972B-8D1EF1A8F9F5}" type="slidenum">
              <a:rPr lang="el-GR" smtClean="0"/>
              <a:pPr/>
              <a:t>‹#›</a:t>
            </a:fld>
            <a:endParaRPr lang="el-GR"/>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3" name="Θέση περιεχομένου 2"/>
          <p:cNvSpPr>
            <a:spLocks noGrp="1"/>
          </p:cNvSpPr>
          <p:nvPr>
            <p:ph idx="1"/>
          </p:nvPr>
        </p:nvSpPr>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6AEE0627-A5F4-4883-B5E9-A8853EF32B22}" type="datetimeFigureOut">
              <a:rPr lang="el-GR" smtClean="0"/>
              <a:pPr/>
              <a:t>28/2/2016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5835084-A588-41D2-972B-8D1EF1A8F9F5}" type="slidenum">
              <a:rPr lang="el-GR" smtClean="0"/>
              <a:pPr/>
              <a:t>‹#›</a:t>
            </a:fld>
            <a:endParaRPr lang="el-GR"/>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l-GR" smtClean="0"/>
              <a:t>Στυλ κύριου τίτλου</a:t>
            </a:r>
            <a:endParaRPr kumimoji="0" lang="en-US"/>
          </a:p>
        </p:txBody>
      </p:sp>
      <p:sp>
        <p:nvSpPr>
          <p:cNvPr id="3" name="Θέση κειμένου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Στυλ υποδείγματος κειμένου</a:t>
            </a:r>
          </a:p>
        </p:txBody>
      </p:sp>
      <p:sp>
        <p:nvSpPr>
          <p:cNvPr id="4" name="Θέση ημερομηνίας 3"/>
          <p:cNvSpPr>
            <a:spLocks noGrp="1"/>
          </p:cNvSpPr>
          <p:nvPr>
            <p:ph type="dt" sz="half" idx="10"/>
          </p:nvPr>
        </p:nvSpPr>
        <p:spPr/>
        <p:txBody>
          <a:bodyPr/>
          <a:lstStyle/>
          <a:p>
            <a:fld id="{6AEE0627-A5F4-4883-B5E9-A8853EF32B22}" type="datetimeFigureOut">
              <a:rPr lang="el-GR" smtClean="0"/>
              <a:pPr/>
              <a:t>28/2/2016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a:xfrm>
            <a:off x="7924800" y="6416675"/>
            <a:ext cx="762000" cy="365125"/>
          </a:xfrm>
        </p:spPr>
        <p:txBody>
          <a:bodyPr/>
          <a:lstStyle/>
          <a:p>
            <a:fld id="{15835084-A588-41D2-972B-8D1EF1A8F9F5}" type="slidenum">
              <a:rPr lang="el-GR" smtClean="0"/>
              <a:pPr/>
              <a:t>‹#›</a:t>
            </a:fld>
            <a:endParaRPr lang="el-GR"/>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3" name="Θέση περιεχομένου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περιεχομένου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Θέση ημερομηνίας 4"/>
          <p:cNvSpPr>
            <a:spLocks noGrp="1"/>
          </p:cNvSpPr>
          <p:nvPr>
            <p:ph type="dt" sz="half" idx="10"/>
          </p:nvPr>
        </p:nvSpPr>
        <p:spPr/>
        <p:txBody>
          <a:bodyPr/>
          <a:lstStyle/>
          <a:p>
            <a:fld id="{6AEE0627-A5F4-4883-B5E9-A8853EF32B22}" type="datetimeFigureOut">
              <a:rPr lang="el-GR" smtClean="0"/>
              <a:pPr/>
              <a:t>28/2/2016</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15835084-A588-41D2-972B-8D1EF1A8F9F5}" type="slidenum">
              <a:rPr lang="el-GR" smtClean="0"/>
              <a:pPr/>
              <a:t>‹#›</a:t>
            </a:fld>
            <a:endParaRPr lang="el-GR"/>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8229600" cy="1143000"/>
          </a:xfrm>
        </p:spPr>
        <p:txBody>
          <a:bodyPr anchor="ctr"/>
          <a:lstStyle>
            <a:lvl1pPr>
              <a:defRPr/>
            </a:lvl1pPr>
          </a:lstStyle>
          <a:p>
            <a:r>
              <a:rPr kumimoji="0" lang="el-GR" smtClean="0"/>
              <a:t>Στυλ κύριου τίτλου</a:t>
            </a:r>
            <a:endParaRPr kumimoji="0" lang="en-US"/>
          </a:p>
        </p:txBody>
      </p:sp>
      <p:sp>
        <p:nvSpPr>
          <p:cNvPr id="3" name="Θέση κειμένου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Στυλ υποδείγματος κειμένου</a:t>
            </a:r>
          </a:p>
        </p:txBody>
      </p:sp>
      <p:sp>
        <p:nvSpPr>
          <p:cNvPr id="4" name="Θέση κειμένου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Στυλ υποδείγματος κειμένου</a:t>
            </a:r>
          </a:p>
        </p:txBody>
      </p:sp>
      <p:sp>
        <p:nvSpPr>
          <p:cNvPr id="5" name="Θέση περιεχομένου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Θέση περιεχομένου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Θέση ημερομηνίας 6"/>
          <p:cNvSpPr>
            <a:spLocks noGrp="1"/>
          </p:cNvSpPr>
          <p:nvPr>
            <p:ph type="dt" sz="half" idx="10"/>
          </p:nvPr>
        </p:nvSpPr>
        <p:spPr/>
        <p:txBody>
          <a:bodyPr/>
          <a:lstStyle/>
          <a:p>
            <a:fld id="{6AEE0627-A5F4-4883-B5E9-A8853EF32B22}" type="datetimeFigureOut">
              <a:rPr lang="el-GR" smtClean="0"/>
              <a:pPr/>
              <a:t>28/2/2016</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15835084-A588-41D2-972B-8D1EF1A8F9F5}" type="slidenum">
              <a:rPr lang="el-GR" smtClean="0"/>
              <a:pPr/>
              <a:t>‹#›</a:t>
            </a:fld>
            <a:endParaRPr lang="el-GR"/>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3" name="Θέση ημερομηνίας 2"/>
          <p:cNvSpPr>
            <a:spLocks noGrp="1"/>
          </p:cNvSpPr>
          <p:nvPr>
            <p:ph type="dt" sz="half" idx="10"/>
          </p:nvPr>
        </p:nvSpPr>
        <p:spPr/>
        <p:txBody>
          <a:bodyPr/>
          <a:lstStyle/>
          <a:p>
            <a:fld id="{6AEE0627-A5F4-4883-B5E9-A8853EF32B22}" type="datetimeFigureOut">
              <a:rPr lang="el-GR" smtClean="0"/>
              <a:pPr/>
              <a:t>28/2/2016</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15835084-A588-41D2-972B-8D1EF1A8F9F5}" type="slidenum">
              <a:rPr lang="el-GR" smtClean="0"/>
              <a:pPr/>
              <a:t>‹#›</a:t>
            </a:fld>
            <a:endParaRPr lang="el-GR"/>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6AEE0627-A5F4-4883-B5E9-A8853EF32B22}" type="datetimeFigureOut">
              <a:rPr lang="el-GR" smtClean="0"/>
              <a:pPr/>
              <a:t>28/2/2016</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15835084-A588-41D2-972B-8D1EF1A8F9F5}" type="slidenum">
              <a:rPr lang="el-GR" smtClean="0"/>
              <a:pPr/>
              <a:t>‹#›</a:t>
            </a:fld>
            <a:endParaRPr lang="el-GR"/>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l-GR" smtClean="0"/>
              <a:t>Στυλ κύριου τίτλου</a:t>
            </a:r>
            <a:endParaRPr kumimoji="0" lang="en-US"/>
          </a:p>
        </p:txBody>
      </p:sp>
      <p:sp>
        <p:nvSpPr>
          <p:cNvPr id="3" name="Θέση κειμένου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Στυλ υποδείγματος κειμένου</a:t>
            </a:r>
          </a:p>
        </p:txBody>
      </p:sp>
      <p:sp>
        <p:nvSpPr>
          <p:cNvPr id="4" name="Θέση περιεχομένου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Θέση ημερομηνίας 4"/>
          <p:cNvSpPr>
            <a:spLocks noGrp="1"/>
          </p:cNvSpPr>
          <p:nvPr>
            <p:ph type="dt" sz="half" idx="10"/>
          </p:nvPr>
        </p:nvSpPr>
        <p:spPr/>
        <p:txBody>
          <a:bodyPr/>
          <a:lstStyle/>
          <a:p>
            <a:fld id="{6AEE0627-A5F4-4883-B5E9-A8853EF32B22}" type="datetimeFigureOut">
              <a:rPr lang="el-GR" smtClean="0"/>
              <a:pPr/>
              <a:t>28/2/2016</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15835084-A588-41D2-972B-8D1EF1A8F9F5}" type="slidenum">
              <a:rPr lang="el-GR" smtClean="0"/>
              <a:pPr/>
              <a:t>‹#›</a:t>
            </a:fld>
            <a:endParaRPr lang="el-GR"/>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l-GR" smtClean="0"/>
              <a:t>Στυλ κύριου τίτλου</a:t>
            </a:r>
            <a:endParaRPr kumimoji="0" lang="en-US"/>
          </a:p>
        </p:txBody>
      </p:sp>
      <p:sp>
        <p:nvSpPr>
          <p:cNvPr id="3" name="Θέση εικόνας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l-GR" smtClean="0">
                <a:solidFill>
                  <a:schemeClr val="lt1"/>
                </a:solidFill>
                <a:latin typeface="+mn-lt"/>
                <a:ea typeface="+mn-ea"/>
                <a:cs typeface="+mn-cs"/>
              </a:rPr>
              <a:t>Κάντε κλικ στο εικονίδιο για να προσθέσετε μια εικόνα</a:t>
            </a:r>
            <a:endParaRPr kumimoji="0" lang="en-US" dirty="0">
              <a:solidFill>
                <a:schemeClr val="lt1"/>
              </a:solidFill>
              <a:latin typeface="+mn-lt"/>
              <a:ea typeface="+mn-ea"/>
              <a:cs typeface="+mn-cs"/>
            </a:endParaRPr>
          </a:p>
        </p:txBody>
      </p:sp>
      <p:sp>
        <p:nvSpPr>
          <p:cNvPr id="4" name="Θέση κειμένου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l-GR" smtClean="0"/>
              <a:t>Στυλ υποδείγματος κειμένου</a:t>
            </a:r>
          </a:p>
        </p:txBody>
      </p:sp>
      <p:sp>
        <p:nvSpPr>
          <p:cNvPr id="5" name="Θέση ημερομηνίας 4"/>
          <p:cNvSpPr>
            <a:spLocks noGrp="1"/>
          </p:cNvSpPr>
          <p:nvPr>
            <p:ph type="dt" sz="half" idx="10"/>
          </p:nvPr>
        </p:nvSpPr>
        <p:spPr/>
        <p:txBody>
          <a:bodyPr/>
          <a:lstStyle/>
          <a:p>
            <a:fld id="{6AEE0627-A5F4-4883-B5E9-A8853EF32B22}" type="datetimeFigureOut">
              <a:rPr lang="el-GR" smtClean="0"/>
              <a:pPr/>
              <a:t>28/2/2016</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15835084-A588-41D2-972B-8D1EF1A8F9F5}" type="slidenum">
              <a:rPr lang="el-GR" smtClean="0"/>
              <a:pPr/>
              <a:t>‹#›</a:t>
            </a:fld>
            <a:endParaRPr lang="el-GR"/>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Θέση τίτλου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l-GR" smtClean="0"/>
              <a:t>Στυλ κύριου τίτλου</a:t>
            </a:r>
            <a:endParaRPr kumimoji="0" lang="en-US"/>
          </a:p>
        </p:txBody>
      </p:sp>
      <p:sp>
        <p:nvSpPr>
          <p:cNvPr id="13" name="Θέση κειμένου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l-GR" smtClean="0"/>
              <a:t>Στυλ υποδείγματος κειμένου</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Θέση ημερομηνίας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6AEE0627-A5F4-4883-B5E9-A8853EF32B22}" type="datetimeFigureOut">
              <a:rPr lang="el-GR" smtClean="0"/>
              <a:pPr/>
              <a:t>28/2/2016</a:t>
            </a:fld>
            <a:endParaRPr lang="el-GR"/>
          </a:p>
        </p:txBody>
      </p:sp>
      <p:sp>
        <p:nvSpPr>
          <p:cNvPr id="3" name="Θέση υποσέλιδου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l-GR"/>
          </a:p>
        </p:txBody>
      </p:sp>
      <p:sp>
        <p:nvSpPr>
          <p:cNvPr id="23" name="Θέση αριθμού διαφάνειας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15835084-A588-41D2-972B-8D1EF1A8F9F5}"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p:transition>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google.gr/imgres?imgurl=http://images.inewsgr.com/42/H-apple-diathetei-pleon-to-simantikotero-eboriko-sima-pagkosmios.jpg&amp;imgrefurl=http://www.inewsgr.com/42/h-apple-diathetei-pleon-to-simantikotero-eboriko-sima-pagkosmios.htm&amp;h=120&amp;w=160&amp;tbnid=-S1_68X5FitUFM:&amp;zoom=1&amp;docid=WcKcTIgQQX8N4M&amp;ei=L-MBVYrHEYPLaLaggbgP&amp;tbm=isch&amp;ved=0CD8QMygMMAw" TargetMode="Externa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8"/>
            <a:ext cx="8229600" cy="1654164"/>
          </a:xfrm>
          <a:solidFill>
            <a:schemeClr val="tx1">
              <a:lumMod val="95000"/>
            </a:schemeClr>
          </a:solidFill>
        </p:spPr>
        <p:txBody>
          <a:bodyPr>
            <a:noAutofit/>
          </a:bodyPr>
          <a:lstStyle/>
          <a:p>
            <a:r>
              <a:rPr lang="el-GR" sz="4800" dirty="0" smtClean="0">
                <a:solidFill>
                  <a:schemeClr val="bg1"/>
                </a:solidFill>
              </a:rPr>
              <a:t>ΤΙ ΞΕΡΕΙΣ ΓΙΑ ΤΗΝ 8</a:t>
            </a:r>
            <a:r>
              <a:rPr lang="el-GR" sz="4800" baseline="30000" dirty="0" smtClean="0">
                <a:solidFill>
                  <a:schemeClr val="bg1"/>
                </a:solidFill>
              </a:rPr>
              <a:t>η</a:t>
            </a:r>
            <a:r>
              <a:rPr lang="el-GR" sz="4800" dirty="0" smtClean="0">
                <a:solidFill>
                  <a:schemeClr val="bg1"/>
                </a:solidFill>
              </a:rPr>
              <a:t> ΜΑΡΤΗ</a:t>
            </a:r>
            <a:r>
              <a:rPr lang="en-US" sz="4800" dirty="0" smtClean="0">
                <a:solidFill>
                  <a:schemeClr val="bg1"/>
                </a:solidFill>
              </a:rPr>
              <a:t>;</a:t>
            </a:r>
            <a:endParaRPr lang="el-GR" sz="4800" dirty="0">
              <a:solidFill>
                <a:schemeClr val="bg1"/>
              </a:solidFill>
            </a:endParaRPr>
          </a:p>
        </p:txBody>
      </p:sp>
      <p:pic>
        <p:nvPicPr>
          <p:cNvPr id="6" name="Θέση περιεχομένου 5"/>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857488" y="2285992"/>
            <a:ext cx="3274098" cy="3643010"/>
          </a:xfrm>
          <a:prstGeom prst="rect">
            <a:avLst/>
          </a:prstGeom>
          <a:ln>
            <a:noFill/>
          </a:ln>
          <a:effectLst>
            <a:softEdge rad="112500"/>
          </a:effectLst>
        </p:spPr>
      </p:pic>
    </p:spTree>
    <p:extLst>
      <p:ext uri="{BB962C8B-B14F-4D97-AF65-F5344CB8AC3E}">
        <p14:creationId xmlns:p14="http://schemas.microsoft.com/office/powerpoint/2010/main" xmlns="" val="3263153152"/>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8"/>
          <p:cNvSpPr>
            <a:spLocks noGrp="1"/>
          </p:cNvSpPr>
          <p:nvPr>
            <p:ph type="ctrTitle"/>
          </p:nvPr>
        </p:nvSpPr>
        <p:spPr>
          <a:xfrm>
            <a:off x="422030" y="476672"/>
            <a:ext cx="8229600" cy="864096"/>
          </a:xfrm>
          <a:solidFill>
            <a:schemeClr val="accent1">
              <a:lumMod val="20000"/>
              <a:lumOff val="80000"/>
            </a:schemeClr>
          </a:solidFill>
        </p:spPr>
        <p:txBody>
          <a:bodyPr>
            <a:normAutofit/>
          </a:bodyPr>
          <a:lstStyle/>
          <a:p>
            <a:r>
              <a:rPr lang="el-GR" sz="5400" dirty="0" smtClean="0">
                <a:solidFill>
                  <a:schemeClr val="bg1"/>
                </a:solidFill>
                <a:effectLst/>
                <a:latin typeface="Arial" pitchFamily="34" charset="0"/>
                <a:cs typeface="Arial" pitchFamily="34" charset="0"/>
              </a:rPr>
              <a:t>Εινα</a:t>
            </a:r>
            <a:r>
              <a:rPr lang="el-GR" sz="5400" dirty="0">
                <a:solidFill>
                  <a:schemeClr val="bg1"/>
                </a:solidFill>
                <a:effectLst/>
                <a:latin typeface="Arial" pitchFamily="34" charset="0"/>
                <a:cs typeface="Arial" pitchFamily="34" charset="0"/>
              </a:rPr>
              <a:t>Ι</a:t>
            </a:r>
            <a:r>
              <a:rPr lang="el-GR" sz="5400" dirty="0" smtClean="0">
                <a:solidFill>
                  <a:schemeClr val="bg1"/>
                </a:solidFill>
                <a:effectLst/>
              </a:rPr>
              <a:t> απΛΟ </a:t>
            </a:r>
            <a:r>
              <a:rPr lang="el-GR" sz="5400" dirty="0" smtClean="0">
                <a:solidFill>
                  <a:schemeClr val="bg1"/>
                </a:solidFill>
              </a:rPr>
              <a:t>!</a:t>
            </a:r>
            <a:endParaRPr lang="el-GR" sz="5400" dirty="0">
              <a:solidFill>
                <a:schemeClr val="bg1"/>
              </a:solidFill>
            </a:endParaRPr>
          </a:p>
        </p:txBody>
      </p:sp>
      <p:sp>
        <p:nvSpPr>
          <p:cNvPr id="12" name="Υπότιτλος 11"/>
          <p:cNvSpPr>
            <a:spLocks noGrp="1"/>
          </p:cNvSpPr>
          <p:nvPr>
            <p:ph type="subTitle" idx="1"/>
          </p:nvPr>
        </p:nvSpPr>
        <p:spPr>
          <a:xfrm>
            <a:off x="107504" y="1916832"/>
            <a:ext cx="8712968" cy="4248472"/>
          </a:xfrm>
          <a:solidFill>
            <a:schemeClr val="accent1">
              <a:lumMod val="20000"/>
              <a:lumOff val="80000"/>
            </a:schemeClr>
          </a:solidFill>
        </p:spPr>
        <p:txBody>
          <a:bodyPr>
            <a:normAutofit/>
          </a:bodyPr>
          <a:lstStyle/>
          <a:p>
            <a:pPr algn="l"/>
            <a:r>
              <a:rPr lang="el-GR" dirty="0" smtClean="0">
                <a:solidFill>
                  <a:schemeClr val="bg1"/>
                </a:solidFill>
                <a:latin typeface="Arial" pitchFamily="34" charset="0"/>
                <a:cs typeface="Arial" pitchFamily="34" charset="0"/>
              </a:rPr>
              <a:t>Αν </a:t>
            </a:r>
            <a:r>
              <a:rPr lang="el-GR" dirty="0">
                <a:solidFill>
                  <a:schemeClr val="bg1"/>
                </a:solidFill>
                <a:latin typeface="Arial" pitchFamily="34" charset="0"/>
                <a:cs typeface="Arial" pitchFamily="34" charset="0"/>
              </a:rPr>
              <a:t>δέχονταν </a:t>
            </a:r>
            <a:r>
              <a:rPr lang="el-GR" dirty="0" smtClean="0">
                <a:solidFill>
                  <a:schemeClr val="bg1"/>
                </a:solidFill>
                <a:latin typeface="Arial" pitchFamily="34" charset="0"/>
                <a:cs typeface="Arial" pitchFamily="34" charset="0"/>
              </a:rPr>
              <a:t>τα αιτήματ</a:t>
            </a:r>
            <a:r>
              <a:rPr lang="el-GR" dirty="0">
                <a:solidFill>
                  <a:schemeClr val="bg1"/>
                </a:solidFill>
                <a:latin typeface="Arial" pitchFamily="34" charset="0"/>
                <a:cs typeface="Arial" pitchFamily="34" charset="0"/>
              </a:rPr>
              <a:t>ά</a:t>
            </a:r>
            <a:r>
              <a:rPr lang="el-GR" dirty="0" smtClean="0">
                <a:solidFill>
                  <a:schemeClr val="bg1"/>
                </a:solidFill>
                <a:latin typeface="Arial" pitchFamily="34" charset="0"/>
                <a:cs typeface="Arial" pitchFamily="34" charset="0"/>
              </a:rPr>
              <a:t> τους δηλαδή να </a:t>
            </a:r>
            <a:r>
              <a:rPr lang="el-GR" dirty="0">
                <a:solidFill>
                  <a:schemeClr val="bg1"/>
                </a:solidFill>
                <a:latin typeface="Arial" pitchFamily="34" charset="0"/>
                <a:cs typeface="Arial" pitchFamily="34" charset="0"/>
              </a:rPr>
              <a:t>πληρώνουν παραπάνω τις γυναίκες και τα παιδιά που δούλευαν στα εργοστάσιά τους, οι εργοστασιάρχες θα έβγαζαν λιγότερο κέρδος! </a:t>
            </a:r>
            <a:endParaRPr lang="el-GR" dirty="0" smtClean="0">
              <a:solidFill>
                <a:schemeClr val="bg1"/>
              </a:solidFill>
              <a:latin typeface="Arial" pitchFamily="34" charset="0"/>
              <a:cs typeface="Arial" pitchFamily="34" charset="0"/>
            </a:endParaRPr>
          </a:p>
          <a:p>
            <a:pPr algn="l"/>
            <a:r>
              <a:rPr lang="el-GR" dirty="0" smtClean="0">
                <a:solidFill>
                  <a:schemeClr val="bg1"/>
                </a:solidFill>
                <a:latin typeface="Arial" pitchFamily="34" charset="0"/>
                <a:cs typeface="Arial" pitchFamily="34" charset="0"/>
              </a:rPr>
              <a:t>Δεν </a:t>
            </a:r>
            <a:r>
              <a:rPr lang="el-GR" dirty="0">
                <a:solidFill>
                  <a:schemeClr val="bg1"/>
                </a:solidFill>
                <a:latin typeface="Arial" pitchFamily="34" charset="0"/>
                <a:cs typeface="Arial" pitchFamily="34" charset="0"/>
              </a:rPr>
              <a:t>τους </a:t>
            </a:r>
            <a:r>
              <a:rPr lang="el-GR" dirty="0" smtClean="0">
                <a:solidFill>
                  <a:schemeClr val="bg1"/>
                </a:solidFill>
                <a:latin typeface="Arial" pitchFamily="34" charset="0"/>
                <a:cs typeface="Arial" pitchFamily="34" charset="0"/>
              </a:rPr>
              <a:t>συνέφερε </a:t>
            </a:r>
            <a:r>
              <a:rPr lang="el-GR" dirty="0">
                <a:solidFill>
                  <a:schemeClr val="bg1"/>
                </a:solidFill>
                <a:latin typeface="Arial" pitchFamily="34" charset="0"/>
                <a:cs typeface="Arial" pitchFamily="34" charset="0"/>
              </a:rPr>
              <a:t>ούτε να δεχτούν τα αιτήματα των γυναικών ούτε να συνεχιστεί η απεργία </a:t>
            </a:r>
            <a:r>
              <a:rPr lang="el-GR" dirty="0" smtClean="0">
                <a:solidFill>
                  <a:schemeClr val="bg1"/>
                </a:solidFill>
                <a:latin typeface="Arial" pitchFamily="34" charset="0"/>
                <a:cs typeface="Arial" pitchFamily="34" charset="0"/>
              </a:rPr>
              <a:t>τους</a:t>
            </a:r>
            <a:r>
              <a:rPr lang="el-GR" dirty="0" smtClean="0">
                <a:solidFill>
                  <a:schemeClr val="bg1"/>
                </a:solidFill>
              </a:rPr>
              <a:t>!</a:t>
            </a:r>
          </a:p>
          <a:p>
            <a:pPr algn="l"/>
            <a:r>
              <a:rPr lang="el-GR" dirty="0">
                <a:solidFill>
                  <a:schemeClr val="bg1"/>
                </a:solidFill>
                <a:latin typeface="Arial" pitchFamily="34" charset="0"/>
                <a:cs typeface="Arial" pitchFamily="34" charset="0"/>
              </a:rPr>
              <a:t>Αλλά οι εργοστασιάρχες είχαν στο πλευρό τους και την αστυνομία και τους </a:t>
            </a:r>
            <a:r>
              <a:rPr lang="el-GR" dirty="0" smtClean="0">
                <a:solidFill>
                  <a:schemeClr val="bg1"/>
                </a:solidFill>
                <a:latin typeface="Arial" pitchFamily="34" charset="0"/>
                <a:cs typeface="Arial" pitchFamily="34" charset="0"/>
              </a:rPr>
              <a:t>δικαστές…</a:t>
            </a:r>
            <a:endParaRPr lang="el-GR"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40161294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2">
                                            <p:bg/>
                                          </p:spTgt>
                                        </p:tgtEl>
                                        <p:attrNameLst>
                                          <p:attrName>style.visibility</p:attrName>
                                        </p:attrNameLst>
                                      </p:cBhvr>
                                      <p:to>
                                        <p:strVal val="visible"/>
                                      </p:to>
                                    </p:set>
                                    <p:animEffect transition="in" filter="fade">
                                      <p:cBhvr>
                                        <p:cTn id="13" dur="1000"/>
                                        <p:tgtEl>
                                          <p:spTgt spid="12">
                                            <p:bg/>
                                          </p:spTgt>
                                        </p:tgtEl>
                                      </p:cBhvr>
                                    </p:animEffect>
                                    <p:anim calcmode="lin" valueType="num">
                                      <p:cBhvr>
                                        <p:cTn id="14" dur="1000" fill="hold"/>
                                        <p:tgtEl>
                                          <p:spTgt spid="12">
                                            <p:bg/>
                                          </p:spTgt>
                                        </p:tgtEl>
                                        <p:attrNameLst>
                                          <p:attrName>ppt_x</p:attrName>
                                        </p:attrNameLst>
                                      </p:cBhvr>
                                      <p:tavLst>
                                        <p:tav tm="0">
                                          <p:val>
                                            <p:strVal val="#ppt_x"/>
                                          </p:val>
                                        </p:tav>
                                        <p:tav tm="100000">
                                          <p:val>
                                            <p:strVal val="#ppt_x"/>
                                          </p:val>
                                        </p:tav>
                                      </p:tavLst>
                                    </p:anim>
                                    <p:anim calcmode="lin" valueType="num">
                                      <p:cBhvr>
                                        <p:cTn id="15" dur="1000" fill="hold"/>
                                        <p:tgtEl>
                                          <p:spTgt spid="12">
                                            <p:bg/>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2">
                                            <p:txEl>
                                              <p:pRg st="0" end="0"/>
                                            </p:txEl>
                                          </p:spTgt>
                                        </p:tgtEl>
                                        <p:attrNameLst>
                                          <p:attrName>style.visibility</p:attrName>
                                        </p:attrNameLst>
                                      </p:cBhvr>
                                      <p:to>
                                        <p:strVal val="visible"/>
                                      </p:to>
                                    </p:set>
                                    <p:animEffect transition="in" filter="fade">
                                      <p:cBhvr>
                                        <p:cTn id="20" dur="1000"/>
                                        <p:tgtEl>
                                          <p:spTgt spid="12">
                                            <p:txEl>
                                              <p:pRg st="0" end="0"/>
                                            </p:txEl>
                                          </p:spTgt>
                                        </p:tgtEl>
                                      </p:cBhvr>
                                    </p:animEffect>
                                    <p:anim calcmode="lin" valueType="num">
                                      <p:cBhvr>
                                        <p:cTn id="2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2">
                                            <p:txEl>
                                              <p:pRg st="1" end="1"/>
                                            </p:txEl>
                                          </p:spTgt>
                                        </p:tgtEl>
                                        <p:attrNameLst>
                                          <p:attrName>style.visibility</p:attrName>
                                        </p:attrNameLst>
                                      </p:cBhvr>
                                      <p:to>
                                        <p:strVal val="visible"/>
                                      </p:to>
                                    </p:set>
                                    <p:animEffect transition="in" filter="fade">
                                      <p:cBhvr>
                                        <p:cTn id="27" dur="1000"/>
                                        <p:tgtEl>
                                          <p:spTgt spid="12">
                                            <p:txEl>
                                              <p:pRg st="1" end="1"/>
                                            </p:txEl>
                                          </p:spTgt>
                                        </p:tgtEl>
                                      </p:cBhvr>
                                    </p:animEffect>
                                    <p:anim calcmode="lin" valueType="num">
                                      <p:cBhvr>
                                        <p:cTn id="28"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2">
                                            <p:txEl>
                                              <p:pRg st="2" end="2"/>
                                            </p:txEl>
                                          </p:spTgt>
                                        </p:tgtEl>
                                        <p:attrNameLst>
                                          <p:attrName>style.visibility</p:attrName>
                                        </p:attrNameLst>
                                      </p:cBhvr>
                                      <p:to>
                                        <p:strVal val="visible"/>
                                      </p:to>
                                    </p:set>
                                    <p:animEffect transition="in" filter="fade">
                                      <p:cBhvr>
                                        <p:cTn id="34" dur="1000"/>
                                        <p:tgtEl>
                                          <p:spTgt spid="12">
                                            <p:txEl>
                                              <p:pRg st="2" end="2"/>
                                            </p:txEl>
                                          </p:spTgt>
                                        </p:tgtEl>
                                      </p:cBhvr>
                                    </p:animEffect>
                                    <p:anim calcmode="lin" valueType="num">
                                      <p:cBhvr>
                                        <p:cTn id="35"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xfrm>
            <a:off x="457200" y="274638"/>
            <a:ext cx="8229600" cy="1426170"/>
          </a:xfrm>
          <a:solidFill>
            <a:schemeClr val="accent1">
              <a:lumMod val="20000"/>
              <a:lumOff val="80000"/>
            </a:schemeClr>
          </a:solidFill>
        </p:spPr>
        <p:txBody>
          <a:bodyPr>
            <a:normAutofit fontScale="90000"/>
          </a:bodyPr>
          <a:lstStyle/>
          <a:p>
            <a:pPr algn="l"/>
            <a:r>
              <a:rPr lang="el-GR" sz="2700" dirty="0" smtClean="0">
                <a:solidFill>
                  <a:schemeClr val="bg1"/>
                </a:solidFill>
                <a:effectLst/>
              </a:rPr>
              <a:t>Από </a:t>
            </a:r>
            <a:r>
              <a:rPr lang="el-GR" sz="2700" dirty="0">
                <a:solidFill>
                  <a:schemeClr val="bg1"/>
                </a:solidFill>
                <a:effectLst/>
              </a:rPr>
              <a:t>το 19</a:t>
            </a:r>
            <a:r>
              <a:rPr lang="el-GR" sz="2700" baseline="30000" dirty="0">
                <a:solidFill>
                  <a:schemeClr val="bg1"/>
                </a:solidFill>
                <a:effectLst/>
              </a:rPr>
              <a:t>ο</a:t>
            </a:r>
            <a:r>
              <a:rPr lang="el-GR" sz="2700" dirty="0">
                <a:solidFill>
                  <a:schemeClr val="bg1"/>
                </a:solidFill>
                <a:effectLst/>
              </a:rPr>
              <a:t> αιώνα, σε Ευρώπη και Αμερική, η εργασία αγοριών και κοριτσιών σε εργοστάσια και ορυχεία φούσκωσε κάμποσο τα πορτοφόλια των </a:t>
            </a:r>
            <a:r>
              <a:rPr lang="el-GR" sz="2700" dirty="0" smtClean="0">
                <a:solidFill>
                  <a:schemeClr val="bg1"/>
                </a:solidFill>
                <a:effectLst/>
              </a:rPr>
              <a:t>αφεντικών</a:t>
            </a:r>
            <a:r>
              <a:rPr lang="en-US" sz="2700" dirty="0" smtClean="0">
                <a:solidFill>
                  <a:schemeClr val="bg1"/>
                </a:solidFill>
                <a:effectLst/>
              </a:rPr>
              <a:t>…</a:t>
            </a:r>
            <a:r>
              <a:rPr lang="el-GR" sz="2700" dirty="0" smtClean="0">
                <a:solidFill>
                  <a:schemeClr val="bg1"/>
                </a:solidFill>
                <a:effectLst/>
              </a:rPr>
              <a:t> </a:t>
            </a:r>
            <a:endParaRPr lang="el-GR" dirty="0">
              <a:solidFill>
                <a:schemeClr val="bg1"/>
              </a:solidFill>
            </a:endParaRPr>
          </a:p>
        </p:txBody>
      </p:sp>
      <p:pic>
        <p:nvPicPr>
          <p:cNvPr id="23" name="Θέση περιεχομένου 22"/>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785786" y="2143116"/>
            <a:ext cx="7153103" cy="4402949"/>
          </a:xfrm>
        </p:spPr>
      </p:pic>
      <p:sp>
        <p:nvSpPr>
          <p:cNvPr id="22" name="Ορθογώνιο 21"/>
          <p:cNvSpPr/>
          <p:nvPr/>
        </p:nvSpPr>
        <p:spPr>
          <a:xfrm>
            <a:off x="2286000" y="2413338"/>
            <a:ext cx="4572000" cy="369332"/>
          </a:xfrm>
          <a:prstGeom prst="rect">
            <a:avLst/>
          </a:prstGeom>
        </p:spPr>
        <p:txBody>
          <a:bodyPr>
            <a:spAutoFit/>
          </a:bodyPr>
          <a:lstStyle/>
          <a:p>
            <a:r>
              <a:rPr lang="el-GR" dirty="0" smtClean="0"/>
              <a:t>,</a:t>
            </a:r>
            <a:endParaRPr lang="el-GR" b="1" dirty="0"/>
          </a:p>
        </p:txBody>
      </p:sp>
    </p:spTree>
    <p:extLst>
      <p:ext uri="{BB962C8B-B14F-4D97-AF65-F5344CB8AC3E}">
        <p14:creationId xmlns:p14="http://schemas.microsoft.com/office/powerpoint/2010/main" xmlns="" val="28294964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426170"/>
          </a:xfrm>
          <a:solidFill>
            <a:schemeClr val="accent5">
              <a:lumMod val="40000"/>
              <a:lumOff val="60000"/>
            </a:schemeClr>
          </a:solidFill>
        </p:spPr>
        <p:txBody>
          <a:bodyPr>
            <a:noAutofit/>
          </a:bodyPr>
          <a:lstStyle/>
          <a:p>
            <a:r>
              <a:rPr lang="en-US" sz="2400" dirty="0" smtClean="0">
                <a:solidFill>
                  <a:schemeClr val="bg1"/>
                </a:solidFill>
                <a:effectLst/>
              </a:rPr>
              <a:t>…</a:t>
            </a:r>
            <a:r>
              <a:rPr lang="el-GR" sz="2400" dirty="0" smtClean="0">
                <a:solidFill>
                  <a:schemeClr val="bg1"/>
                </a:solidFill>
                <a:effectLst/>
              </a:rPr>
              <a:t>αφού </a:t>
            </a:r>
            <a:r>
              <a:rPr lang="el-GR" sz="2400" dirty="0">
                <a:solidFill>
                  <a:schemeClr val="bg1"/>
                </a:solidFill>
                <a:effectLst/>
              </a:rPr>
              <a:t>τα παιδιά, αρχίζοντας από </a:t>
            </a:r>
            <a:r>
              <a:rPr lang="el-GR" sz="4000" dirty="0">
                <a:solidFill>
                  <a:schemeClr val="bg1"/>
                </a:solidFill>
                <a:effectLst/>
              </a:rPr>
              <a:t>4 χρονών, </a:t>
            </a:r>
            <a:r>
              <a:rPr lang="el-GR" sz="2400" dirty="0">
                <a:solidFill>
                  <a:schemeClr val="bg1"/>
                </a:solidFill>
                <a:effectLst/>
              </a:rPr>
              <a:t>πρόσφεραν την εργασία τους σχεδόν τζάμπα</a:t>
            </a:r>
            <a:r>
              <a:rPr lang="el-GR" sz="2400" dirty="0" smtClean="0">
                <a:solidFill>
                  <a:schemeClr val="bg1"/>
                </a:solidFill>
                <a:effectLst/>
              </a:rPr>
              <a:t>!</a:t>
            </a:r>
            <a:endParaRPr lang="el-GR" sz="2400" dirty="0">
              <a:solidFill>
                <a:schemeClr val="bg1"/>
              </a:solidFill>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428728" y="2214554"/>
            <a:ext cx="6143668" cy="4272641"/>
          </a:xfrm>
        </p:spPr>
      </p:pic>
    </p:spTree>
    <p:extLst>
      <p:ext uri="{BB962C8B-B14F-4D97-AF65-F5344CB8AC3E}">
        <p14:creationId xmlns:p14="http://schemas.microsoft.com/office/powerpoint/2010/main" xmlns="" val="300099091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1714480" y="357166"/>
            <a:ext cx="5486400" cy="522288"/>
          </a:xfrm>
          <a:solidFill>
            <a:schemeClr val="tx2">
              <a:lumMod val="20000"/>
              <a:lumOff val="80000"/>
            </a:schemeClr>
          </a:solidFill>
        </p:spPr>
        <p:txBody>
          <a:bodyPr>
            <a:normAutofit fontScale="90000"/>
          </a:bodyPr>
          <a:lstStyle/>
          <a:p>
            <a:r>
              <a:rPr lang="el-GR" dirty="0">
                <a:solidFill>
                  <a:schemeClr val="bg1"/>
                </a:solidFill>
              </a:rPr>
              <a:t>Σάρα Γκούντερ, 8 ετών</a:t>
            </a:r>
            <a:r>
              <a:rPr lang="el-GR" dirty="0"/>
              <a:t/>
            </a:r>
            <a:br>
              <a:rPr lang="el-GR" dirty="0"/>
            </a:br>
            <a:endParaRPr lang="el-GR" dirty="0"/>
          </a:p>
        </p:txBody>
      </p:sp>
      <p:pic>
        <p:nvPicPr>
          <p:cNvPr id="7" name="Θέση εικόνας 6"/>
          <p:cNvPicPr>
            <a:picLocks noGrp="1" noChangeAspect="1"/>
          </p:cNvPicPr>
          <p:nvPr>
            <p:ph type="pic" idx="1"/>
          </p:nvPr>
        </p:nvPicPr>
        <p:blipFill>
          <a:blip r:embed="rId2" cstate="print">
            <a:extLst>
              <a:ext uri="{28A0092B-C50C-407E-A947-70E740481C1C}">
                <a14:useLocalDpi xmlns:a14="http://schemas.microsoft.com/office/drawing/2010/main" xmlns="" val="0"/>
              </a:ext>
            </a:extLst>
          </a:blip>
          <a:srcRect l="8000" r="8000"/>
          <a:stretch>
            <a:fillRect/>
          </a:stretch>
        </p:blipFill>
        <p:spPr>
          <a:xfrm>
            <a:off x="1115616" y="2564904"/>
            <a:ext cx="6768752" cy="3890392"/>
          </a:xfrm>
        </p:spPr>
      </p:pic>
      <p:sp>
        <p:nvSpPr>
          <p:cNvPr id="6" name="Θέση κειμένου 5"/>
          <p:cNvSpPr>
            <a:spLocks noGrp="1"/>
          </p:cNvSpPr>
          <p:nvPr>
            <p:ph type="body" sz="half" idx="2"/>
          </p:nvPr>
        </p:nvSpPr>
        <p:spPr>
          <a:xfrm>
            <a:off x="1043608" y="857232"/>
            <a:ext cx="6840760" cy="1419640"/>
          </a:xfrm>
          <a:solidFill>
            <a:schemeClr val="tx2">
              <a:lumMod val="20000"/>
              <a:lumOff val="80000"/>
            </a:schemeClr>
          </a:solidFill>
        </p:spPr>
        <p:txBody>
          <a:bodyPr>
            <a:normAutofit fontScale="70000" lnSpcReduction="20000"/>
          </a:bodyPr>
          <a:lstStyle/>
          <a:p>
            <a:r>
              <a:rPr lang="el-GR" sz="5100" i="1" dirty="0">
                <a:solidFill>
                  <a:schemeClr val="bg1"/>
                </a:solidFill>
              </a:rPr>
              <a:t>Πόσο θα ’θελα, αντί για τις γαλαρίες, να πήγαινα στο σχολείο…</a:t>
            </a:r>
          </a:p>
          <a:p>
            <a:endParaRPr lang="el-GR" dirty="0"/>
          </a:p>
        </p:txBody>
      </p:sp>
    </p:spTree>
    <p:extLst>
      <p:ext uri="{BB962C8B-B14F-4D97-AF65-F5344CB8AC3E}">
        <p14:creationId xmlns:p14="http://schemas.microsoft.com/office/powerpoint/2010/main" xmlns="" val="22776995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p:cTn id="7" dur="1000" fill="hold"/>
                                        <p:tgtEl>
                                          <p:spTgt spid="6">
                                            <p:bg/>
                                          </p:spTgt>
                                        </p:tgtEl>
                                        <p:attrNameLst>
                                          <p:attrName>ppt_w</p:attrName>
                                        </p:attrNameLst>
                                      </p:cBhvr>
                                      <p:tavLst>
                                        <p:tav tm="0">
                                          <p:val>
                                            <p:fltVal val="0"/>
                                          </p:val>
                                        </p:tav>
                                        <p:tav tm="100000">
                                          <p:val>
                                            <p:strVal val="#ppt_w"/>
                                          </p:val>
                                        </p:tav>
                                      </p:tavLst>
                                    </p:anim>
                                    <p:anim calcmode="lin" valueType="num">
                                      <p:cBhvr>
                                        <p:cTn id="8" dur="1000" fill="hold"/>
                                        <p:tgtEl>
                                          <p:spTgt spid="6">
                                            <p:bg/>
                                          </p:spTgt>
                                        </p:tgtEl>
                                        <p:attrNameLst>
                                          <p:attrName>ppt_h</p:attrName>
                                        </p:attrNameLst>
                                      </p:cBhvr>
                                      <p:tavLst>
                                        <p:tav tm="0">
                                          <p:val>
                                            <p:fltVal val="0"/>
                                          </p:val>
                                        </p:tav>
                                        <p:tav tm="100000">
                                          <p:val>
                                            <p:strVal val="#ppt_h"/>
                                          </p:val>
                                        </p:tav>
                                      </p:tavLst>
                                    </p:anim>
                                    <p:anim calcmode="lin" valueType="num">
                                      <p:cBhvr>
                                        <p:cTn id="9" dur="1000" fill="hold"/>
                                        <p:tgtEl>
                                          <p:spTgt spid="6">
                                            <p:bg/>
                                          </p:spTgt>
                                        </p:tgtEl>
                                        <p:attrNameLst>
                                          <p:attrName>style.rotation</p:attrName>
                                        </p:attrNameLst>
                                      </p:cBhvr>
                                      <p:tavLst>
                                        <p:tav tm="0">
                                          <p:val>
                                            <p:fltVal val="90"/>
                                          </p:val>
                                        </p:tav>
                                        <p:tav tm="100000">
                                          <p:val>
                                            <p:fltVal val="0"/>
                                          </p:val>
                                        </p:tav>
                                      </p:tavLst>
                                    </p:anim>
                                    <p:animEffect transition="in" filter="fade">
                                      <p:cBhvr>
                                        <p:cTn id="10" dur="1000"/>
                                        <p:tgtEl>
                                          <p:spTgt spid="6">
                                            <p:bg/>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p:cTn id="15"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Υπότιτλος 5"/>
          <p:cNvSpPr>
            <a:spLocks noGrp="1"/>
          </p:cNvSpPr>
          <p:nvPr>
            <p:ph type="subTitle" idx="4294967295"/>
          </p:nvPr>
        </p:nvSpPr>
        <p:spPr>
          <a:xfrm>
            <a:off x="357158" y="1214422"/>
            <a:ext cx="8429652" cy="5446734"/>
          </a:xfrm>
          <a:solidFill>
            <a:schemeClr val="accent1">
              <a:lumMod val="40000"/>
              <a:lumOff val="60000"/>
            </a:schemeClr>
          </a:solidFill>
        </p:spPr>
        <p:txBody>
          <a:bodyPr>
            <a:normAutofit/>
          </a:bodyPr>
          <a:lstStyle/>
          <a:p>
            <a:pPr marL="137160" indent="0" algn="l">
              <a:buNone/>
            </a:pPr>
            <a:r>
              <a:rPr lang="el-GR" sz="3000" dirty="0">
                <a:solidFill>
                  <a:schemeClr val="bg1"/>
                </a:solidFill>
              </a:rPr>
              <a:t>Κατεβαίνω στη γαλαρία στις 7 το πρωί και βγαίνω κατά τις 6 το απόγευμα, μερικές φορές κατά τις 7. Δουλεύω πάντα χωρίς κάλτσες, χωρίς παπούτσια, χωρίς φόρμα. Μόνο το μισοφόρι μου φοράω. Δουλεύω μαζί με τους άντρες. Εκείνοι είναι ολόγυμνοι. Στην αρχή φοβόμουνα πολύ και δεν μου άρεσε αυτό. Τώρα συνήθισα και δεν με νοιάζει. Μου φέρονται όμως καλά. Δεν ξέρω ούτε να διαβάζω ούτε να γράφω.                                                                                   </a:t>
            </a:r>
            <a:r>
              <a:rPr lang="el-GR" dirty="0">
                <a:solidFill>
                  <a:schemeClr val="bg1"/>
                </a:solidFill>
              </a:rPr>
              <a:t/>
            </a:r>
            <a:br>
              <a:rPr lang="el-GR" dirty="0">
                <a:solidFill>
                  <a:schemeClr val="bg1"/>
                </a:solidFill>
              </a:rPr>
            </a:br>
            <a:r>
              <a:rPr lang="el-GR" dirty="0">
                <a:solidFill>
                  <a:schemeClr val="bg1"/>
                </a:solidFill>
              </a:rPr>
              <a:t>                                                                                       </a:t>
            </a:r>
            <a:r>
              <a:rPr lang="el-GR" dirty="0" smtClean="0">
                <a:solidFill>
                  <a:schemeClr val="bg1"/>
                </a:solidFill>
              </a:rPr>
              <a:t>    </a:t>
            </a:r>
            <a:r>
              <a:rPr lang="el-GR" sz="1900" b="1" dirty="0">
                <a:solidFill>
                  <a:schemeClr val="bg1"/>
                </a:solidFill>
              </a:rPr>
              <a:t>Μαίρη Μπάρετ, 14 ετών</a:t>
            </a:r>
            <a:endParaRPr lang="el-GR" sz="2600" b="1" dirty="0">
              <a:solidFill>
                <a:schemeClr val="bg1"/>
              </a:solidFill>
            </a:endParaRPr>
          </a:p>
          <a:p>
            <a:endParaRPr lang="el-GR" dirty="0"/>
          </a:p>
        </p:txBody>
      </p:sp>
      <p:sp>
        <p:nvSpPr>
          <p:cNvPr id="4" name="TextBox 3"/>
          <p:cNvSpPr txBox="1"/>
          <p:nvPr/>
        </p:nvSpPr>
        <p:spPr>
          <a:xfrm>
            <a:off x="642910" y="1"/>
            <a:ext cx="6408712" cy="1354217"/>
          </a:xfrm>
          <a:prstGeom prst="rect">
            <a:avLst/>
          </a:prstGeom>
          <a:solidFill>
            <a:schemeClr val="accent1">
              <a:lumMod val="40000"/>
              <a:lumOff val="60000"/>
            </a:schemeClr>
          </a:solidFill>
        </p:spPr>
        <p:txBody>
          <a:bodyPr wrap="square" rtlCol="0">
            <a:spAutoFit/>
          </a:bodyPr>
          <a:lstStyle/>
          <a:p>
            <a:r>
              <a:rPr lang="el-GR" sz="4100" b="1" dirty="0">
                <a:solidFill>
                  <a:schemeClr val="bg1"/>
                </a:solidFill>
              </a:rPr>
              <a:t>Μαίρη Μπάρετ, 14 ετών</a:t>
            </a:r>
          </a:p>
          <a:p>
            <a:endParaRPr lang="el-GR" sz="4100" dirty="0"/>
          </a:p>
        </p:txBody>
      </p:sp>
    </p:spTree>
    <p:extLst>
      <p:ext uri="{BB962C8B-B14F-4D97-AF65-F5344CB8AC3E}">
        <p14:creationId xmlns:p14="http://schemas.microsoft.com/office/powerpoint/2010/main" xmlns="" val="1899451235"/>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500034" y="332656"/>
            <a:ext cx="8248430" cy="6217087"/>
          </a:xfrm>
          <a:prstGeom prst="rect">
            <a:avLst/>
          </a:prstGeom>
          <a:solidFill>
            <a:schemeClr val="accent2">
              <a:lumMod val="40000"/>
              <a:lumOff val="60000"/>
            </a:schemeClr>
          </a:solidFill>
        </p:spPr>
        <p:txBody>
          <a:bodyPr wrap="square">
            <a:spAutoFit/>
          </a:bodyPr>
          <a:lstStyle/>
          <a:p>
            <a:endParaRPr lang="en-US" sz="3600" dirty="0" smtClean="0">
              <a:solidFill>
                <a:schemeClr val="bg1"/>
              </a:solidFill>
            </a:endParaRPr>
          </a:p>
          <a:p>
            <a:endParaRPr lang="en-US" sz="3600" dirty="0" smtClean="0">
              <a:solidFill>
                <a:schemeClr val="bg1"/>
              </a:solidFill>
            </a:endParaRPr>
          </a:p>
          <a:p>
            <a:pPr algn="ctr"/>
            <a:r>
              <a:rPr lang="el-GR" sz="4000" dirty="0" smtClean="0">
                <a:solidFill>
                  <a:schemeClr val="bg1"/>
                </a:solidFill>
              </a:rPr>
              <a:t>Και </a:t>
            </a:r>
            <a:r>
              <a:rPr lang="el-GR" sz="4000" dirty="0">
                <a:solidFill>
                  <a:schemeClr val="bg1"/>
                </a:solidFill>
              </a:rPr>
              <a:t>τι έγινε ύστερα</a:t>
            </a:r>
            <a:r>
              <a:rPr lang="el-GR" sz="4000" dirty="0" smtClean="0">
                <a:solidFill>
                  <a:schemeClr val="bg1"/>
                </a:solidFill>
              </a:rPr>
              <a:t>; ; ; …..  </a:t>
            </a:r>
            <a:endParaRPr lang="el-GR" sz="4000" dirty="0" smtClean="0">
              <a:solidFill>
                <a:schemeClr val="bg1"/>
              </a:solidFill>
            </a:endParaRPr>
          </a:p>
          <a:p>
            <a:endParaRPr lang="el-GR" b="1" dirty="0">
              <a:solidFill>
                <a:schemeClr val="bg1"/>
              </a:solidFill>
            </a:endParaRPr>
          </a:p>
          <a:p>
            <a:endParaRPr lang="el-GR" b="1" dirty="0" smtClean="0">
              <a:solidFill>
                <a:schemeClr val="bg1"/>
              </a:solidFill>
            </a:endParaRPr>
          </a:p>
          <a:p>
            <a:pPr algn="ctr"/>
            <a:r>
              <a:rPr lang="el-GR" sz="4000" dirty="0" smtClean="0">
                <a:solidFill>
                  <a:schemeClr val="bg1"/>
                </a:solidFill>
              </a:rPr>
              <a:t>Πολλά</a:t>
            </a:r>
            <a:r>
              <a:rPr lang="el-GR" sz="3200" dirty="0">
                <a:solidFill>
                  <a:schemeClr val="bg1"/>
                </a:solidFill>
              </a:rPr>
              <a:t>! </a:t>
            </a:r>
            <a:r>
              <a:rPr lang="el-GR" sz="3200" dirty="0" smtClean="0">
                <a:solidFill>
                  <a:schemeClr val="bg1"/>
                </a:solidFill>
              </a:rPr>
              <a:t>! !</a:t>
            </a:r>
            <a:endParaRPr lang="el-GR" sz="3200" dirty="0" smtClean="0">
              <a:solidFill>
                <a:schemeClr val="bg1"/>
              </a:solidFill>
            </a:endParaRPr>
          </a:p>
          <a:p>
            <a:endParaRPr lang="el-GR" dirty="0">
              <a:solidFill>
                <a:schemeClr val="bg1"/>
              </a:solidFill>
            </a:endParaRPr>
          </a:p>
          <a:p>
            <a:endParaRPr lang="el-GR" dirty="0" smtClean="0">
              <a:solidFill>
                <a:schemeClr val="bg1"/>
              </a:solidFill>
            </a:endParaRPr>
          </a:p>
          <a:p>
            <a:endParaRPr lang="el-GR" sz="2400" dirty="0" smtClean="0">
              <a:solidFill>
                <a:schemeClr val="bg1"/>
              </a:solidFill>
            </a:endParaRPr>
          </a:p>
          <a:p>
            <a:pPr algn="ctr"/>
            <a:r>
              <a:rPr lang="el-GR" sz="3600" dirty="0" smtClean="0">
                <a:solidFill>
                  <a:schemeClr val="bg1"/>
                </a:solidFill>
              </a:rPr>
              <a:t>Πάντως</a:t>
            </a:r>
            <a:r>
              <a:rPr lang="el-GR" sz="3600" dirty="0">
                <a:solidFill>
                  <a:schemeClr val="bg1"/>
                </a:solidFill>
              </a:rPr>
              <a:t>, οι αγώνες των εργατριών δεν έμειναν χωρίς αποτέλεσμα</a:t>
            </a:r>
            <a:r>
              <a:rPr lang="el-GR" sz="3600" dirty="0" smtClean="0">
                <a:solidFill>
                  <a:schemeClr val="bg1"/>
                </a:solidFill>
              </a:rPr>
              <a:t>.</a:t>
            </a:r>
          </a:p>
          <a:p>
            <a:endParaRPr lang="el-GR" dirty="0">
              <a:solidFill>
                <a:schemeClr val="bg1"/>
              </a:solidFill>
            </a:endParaRPr>
          </a:p>
          <a:p>
            <a:endParaRPr lang="el-GR" dirty="0">
              <a:solidFill>
                <a:schemeClr val="bg1"/>
              </a:solidFill>
            </a:endParaRPr>
          </a:p>
          <a:p>
            <a:endParaRPr lang="el-GR" dirty="0" smtClean="0">
              <a:solidFill>
                <a:schemeClr val="bg1"/>
              </a:solidFill>
            </a:endParaRPr>
          </a:p>
          <a:p>
            <a:r>
              <a:rPr lang="el-GR" sz="2400" dirty="0" smtClean="0">
                <a:solidFill>
                  <a:schemeClr val="bg1"/>
                </a:solidFill>
              </a:rPr>
              <a:t> </a:t>
            </a:r>
            <a:endParaRPr lang="el-GR" sz="2400" b="1" dirty="0">
              <a:solidFill>
                <a:schemeClr val="bg1"/>
              </a:solidFill>
            </a:endParaRPr>
          </a:p>
        </p:txBody>
      </p:sp>
    </p:spTree>
    <p:extLst>
      <p:ext uri="{BB962C8B-B14F-4D97-AF65-F5344CB8AC3E}">
        <p14:creationId xmlns:p14="http://schemas.microsoft.com/office/powerpoint/2010/main" xmlns="" val="7402157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5" end="5"/>
                                            </p:txEl>
                                          </p:spTgt>
                                        </p:tgtEl>
                                        <p:attrNameLst>
                                          <p:attrName>style.visibility</p:attrName>
                                        </p:attrNameLst>
                                      </p:cBhvr>
                                      <p:to>
                                        <p:strVal val="visible"/>
                                      </p:to>
                                    </p:set>
                                    <p:animEffect transition="in" filter="fade">
                                      <p:cBhvr>
                                        <p:cTn id="14" dur="1000"/>
                                        <p:tgtEl>
                                          <p:spTgt spid="2">
                                            <p:txEl>
                                              <p:pRg st="5" end="5"/>
                                            </p:txEl>
                                          </p:spTgt>
                                        </p:tgtEl>
                                      </p:cBhvr>
                                    </p:animEffect>
                                    <p:anim calcmode="lin" valueType="num">
                                      <p:cBhvr>
                                        <p:cTn id="15"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animEffect transition="in" filter="fade">
                                      <p:cBhvr>
                                        <p:cTn id="21" dur="1000"/>
                                        <p:tgtEl>
                                          <p:spTgt spid="2">
                                            <p:txEl>
                                              <p:pRg st="9" end="9"/>
                                            </p:txEl>
                                          </p:spTgt>
                                        </p:tgtEl>
                                      </p:cBhvr>
                                    </p:animEffect>
                                    <p:anim calcmode="lin" valueType="num">
                                      <p:cBhvr>
                                        <p:cTn id="22"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3050"/>
            <a:ext cx="4258816" cy="491654"/>
          </a:xfrm>
          <a:solidFill>
            <a:schemeClr val="accent6"/>
          </a:solidFill>
        </p:spPr>
        <p:txBody>
          <a:bodyPr>
            <a:normAutofit fontScale="90000"/>
          </a:bodyPr>
          <a:lstStyle/>
          <a:p>
            <a:r>
              <a:rPr lang="el-GR" sz="2800" dirty="0" smtClean="0">
                <a:solidFill>
                  <a:schemeClr val="bg1"/>
                </a:solidFill>
              </a:rPr>
              <a:t>1910 ΚΛΑΡΑ ΤΣΕΤΚΙΝ</a:t>
            </a:r>
            <a:endParaRPr lang="el-GR" sz="2800" dirty="0">
              <a:solidFill>
                <a:schemeClr val="bg1"/>
              </a:solidFill>
            </a:endParaRPr>
          </a:p>
        </p:txBody>
      </p:sp>
      <p:sp>
        <p:nvSpPr>
          <p:cNvPr id="6" name="Θέση κειμένου 5"/>
          <p:cNvSpPr>
            <a:spLocks noGrp="1"/>
          </p:cNvSpPr>
          <p:nvPr>
            <p:ph type="body" idx="2"/>
          </p:nvPr>
        </p:nvSpPr>
        <p:spPr>
          <a:xfrm>
            <a:off x="467544" y="908720"/>
            <a:ext cx="4747398" cy="5544616"/>
          </a:xfrm>
          <a:solidFill>
            <a:schemeClr val="accent6"/>
          </a:solidFill>
        </p:spPr>
        <p:txBody>
          <a:bodyPr>
            <a:noAutofit/>
          </a:bodyPr>
          <a:lstStyle/>
          <a:p>
            <a:endParaRPr lang="el-GR" sz="2400" i="1" dirty="0" smtClean="0">
              <a:solidFill>
                <a:schemeClr val="bg1"/>
              </a:solidFill>
            </a:endParaRPr>
          </a:p>
          <a:p>
            <a:r>
              <a:rPr lang="el-GR" sz="2400" i="1" dirty="0" smtClean="0">
                <a:solidFill>
                  <a:schemeClr val="bg1"/>
                </a:solidFill>
              </a:rPr>
              <a:t>Το </a:t>
            </a:r>
            <a:r>
              <a:rPr lang="el-GR" sz="2400" i="1" dirty="0">
                <a:solidFill>
                  <a:schemeClr val="bg1"/>
                </a:solidFill>
              </a:rPr>
              <a:t>1910 η αγωνίστρια του εργατικού κινήματος Κλάρα Τσέτκιν πρότεινε στη Συνδιάσκεψη σοσιαλιστριών γυναικών στην Κοπεγχάγη να τιμηθούν οι ιστορικές διαδηλώσεις των αμερικανίδων εργατριών και να αφιερωθεί η </a:t>
            </a:r>
          </a:p>
          <a:p>
            <a:r>
              <a:rPr lang="el-GR" sz="3200" dirty="0" smtClean="0">
                <a:solidFill>
                  <a:schemeClr val="bg1"/>
                </a:solidFill>
              </a:rPr>
              <a:t>8</a:t>
            </a:r>
            <a:r>
              <a:rPr lang="el-GR" sz="3200" baseline="30000" dirty="0" smtClean="0">
                <a:solidFill>
                  <a:schemeClr val="bg1"/>
                </a:solidFill>
              </a:rPr>
              <a:t>η</a:t>
            </a:r>
            <a:r>
              <a:rPr lang="el-GR" sz="3200" dirty="0" smtClean="0">
                <a:solidFill>
                  <a:schemeClr val="bg1"/>
                </a:solidFill>
              </a:rPr>
              <a:t> </a:t>
            </a:r>
            <a:r>
              <a:rPr lang="el-GR" sz="3200" dirty="0">
                <a:solidFill>
                  <a:schemeClr val="bg1"/>
                </a:solidFill>
              </a:rPr>
              <a:t>Μάρτη </a:t>
            </a:r>
            <a:endParaRPr lang="el-GR" sz="3200" dirty="0" smtClean="0">
              <a:solidFill>
                <a:schemeClr val="bg1"/>
              </a:solidFill>
            </a:endParaRPr>
          </a:p>
          <a:p>
            <a:r>
              <a:rPr lang="el-GR" sz="2400" dirty="0" smtClean="0">
                <a:solidFill>
                  <a:schemeClr val="bg1"/>
                </a:solidFill>
              </a:rPr>
              <a:t>στις </a:t>
            </a:r>
            <a:r>
              <a:rPr lang="el-GR" sz="2400" i="1" dirty="0">
                <a:solidFill>
                  <a:schemeClr val="bg1"/>
                </a:solidFill>
              </a:rPr>
              <a:t>εργαζόμενες γυναίκες όλου του κόσμου και στον αγώνα τους!</a:t>
            </a:r>
            <a:endParaRPr lang="el-GR" sz="2400" dirty="0">
              <a:solidFill>
                <a:schemeClr val="bg1"/>
              </a:solidFill>
            </a:endParaRPr>
          </a:p>
          <a:p>
            <a:r>
              <a:rPr lang="el-GR" sz="2400" b="1" i="1" dirty="0"/>
              <a:t> </a:t>
            </a:r>
            <a:endParaRPr lang="el-GR" sz="2400" b="1" dirty="0"/>
          </a:p>
          <a:p>
            <a:endParaRPr lang="el-GR" sz="2400" dirty="0"/>
          </a:p>
        </p:txBody>
      </p:sp>
      <p:pic>
        <p:nvPicPr>
          <p:cNvPr id="7" name="Θέση περιεχομένου 6"/>
          <p:cNvPicPr>
            <a:picLocks noGrp="1" noChangeAspect="1"/>
          </p:cNvPicPr>
          <p:nvPr>
            <p:ph sz="half" idx="1"/>
          </p:nvPr>
        </p:nvPicPr>
        <p:blipFill>
          <a:blip r:embed="rId2">
            <a:extLst>
              <a:ext uri="{28A0092B-C50C-407E-A947-70E740481C1C}">
                <a14:useLocalDpi xmlns:a14="http://schemas.microsoft.com/office/drawing/2010/main" xmlns="" val="0"/>
              </a:ext>
            </a:extLst>
          </a:blip>
          <a:stretch>
            <a:fillRect/>
          </a:stretch>
        </p:blipFill>
        <p:spPr>
          <a:xfrm>
            <a:off x="5715008" y="1214422"/>
            <a:ext cx="2794000" cy="3949700"/>
          </a:xfrm>
        </p:spPr>
      </p:pic>
    </p:spTree>
    <p:extLst>
      <p:ext uri="{BB962C8B-B14F-4D97-AF65-F5344CB8AC3E}">
        <p14:creationId xmlns:p14="http://schemas.microsoft.com/office/powerpoint/2010/main" xmlns="" val="15143011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1000"/>
                                        <p:tgtEl>
                                          <p:spTgt spid="6">
                                            <p:bg/>
                                          </p:spTgt>
                                        </p:tgtEl>
                                      </p:cBhvr>
                                    </p:animEffect>
                                    <p:anim calcmode="lin" valueType="num">
                                      <p:cBhvr>
                                        <p:cTn id="8" dur="1000" fill="hold"/>
                                        <p:tgtEl>
                                          <p:spTgt spid="6">
                                            <p:bg/>
                                          </p:spTgt>
                                        </p:tgtEl>
                                        <p:attrNameLst>
                                          <p:attrName>ppt_x</p:attrName>
                                        </p:attrNameLst>
                                      </p:cBhvr>
                                      <p:tavLst>
                                        <p:tav tm="0">
                                          <p:val>
                                            <p:strVal val="#ppt_x"/>
                                          </p:val>
                                        </p:tav>
                                        <p:tav tm="100000">
                                          <p:val>
                                            <p:strVal val="#ppt_x"/>
                                          </p:val>
                                        </p:tav>
                                      </p:tavLst>
                                    </p:anim>
                                    <p:anim calcmode="lin" valueType="num">
                                      <p:cBhvr>
                                        <p:cTn id="9"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p:cNvSpPr/>
          <p:nvPr/>
        </p:nvSpPr>
        <p:spPr>
          <a:xfrm>
            <a:off x="285720" y="335846"/>
            <a:ext cx="8678768" cy="3754874"/>
          </a:xfrm>
          <a:prstGeom prst="rect">
            <a:avLst/>
          </a:prstGeom>
          <a:solidFill>
            <a:schemeClr val="tx1"/>
          </a:solidFill>
        </p:spPr>
        <p:txBody>
          <a:bodyPr wrap="square">
            <a:spAutoFit/>
          </a:bodyPr>
          <a:lstStyle/>
          <a:p>
            <a:r>
              <a:rPr lang="el-GR" sz="3200" dirty="0">
                <a:solidFill>
                  <a:schemeClr val="bg1"/>
                </a:solidFill>
              </a:rPr>
              <a:t>Αλλά στην Ελλάδα;… θα ρωτήσεις.</a:t>
            </a:r>
          </a:p>
          <a:p>
            <a:endParaRPr lang="el-GR" dirty="0">
              <a:solidFill>
                <a:schemeClr val="bg1"/>
              </a:solidFill>
            </a:endParaRPr>
          </a:p>
          <a:p>
            <a:r>
              <a:rPr lang="el-GR" sz="3200" dirty="0" smtClean="0">
                <a:solidFill>
                  <a:schemeClr val="bg1"/>
                </a:solidFill>
              </a:rPr>
              <a:t>Τι </a:t>
            </a:r>
            <a:r>
              <a:rPr lang="el-GR" sz="3200" dirty="0">
                <a:solidFill>
                  <a:schemeClr val="bg1"/>
                </a:solidFill>
              </a:rPr>
              <a:t>έκαναν οι εργάτριες στην Ελλάδα</a:t>
            </a:r>
            <a:r>
              <a:rPr lang="el-GR" sz="3200" dirty="0" smtClean="0">
                <a:solidFill>
                  <a:schemeClr val="bg1"/>
                </a:solidFill>
              </a:rPr>
              <a:t>;</a:t>
            </a:r>
            <a:endParaRPr lang="el-GR" sz="2800" dirty="0">
              <a:solidFill>
                <a:schemeClr val="bg1"/>
              </a:solidFill>
            </a:endParaRPr>
          </a:p>
          <a:p>
            <a:endParaRPr lang="el-GR" dirty="0">
              <a:solidFill>
                <a:schemeClr val="bg1"/>
              </a:solidFill>
            </a:endParaRPr>
          </a:p>
          <a:p>
            <a:r>
              <a:rPr lang="el-GR" sz="2400" dirty="0" smtClean="0">
                <a:solidFill>
                  <a:schemeClr val="bg1"/>
                </a:solidFill>
              </a:rPr>
              <a:t>Στις </a:t>
            </a:r>
            <a:r>
              <a:rPr lang="el-GR" sz="2400" dirty="0">
                <a:solidFill>
                  <a:schemeClr val="bg1"/>
                </a:solidFill>
              </a:rPr>
              <a:t>13 Απριλίου του 1892 έγινε η πρώτη απεργία εργατριών στην υφαντουργία των Αδελφών Ρετσίνα, στον Πειραιά, όταν μειώθηκε το ισχνό μεροκάματό τους την ίδια στιγμή που τ’ αφεντικά αποκτούσαν το πέμπτο εργοστάσιό τους</a:t>
            </a:r>
            <a:r>
              <a:rPr lang="el-GR" sz="2400" dirty="0" smtClean="0">
                <a:solidFill>
                  <a:schemeClr val="bg1"/>
                </a:solidFill>
              </a:rPr>
              <a:t>!</a:t>
            </a:r>
          </a:p>
          <a:p>
            <a:endParaRPr lang="el-GR" b="1" dirty="0">
              <a:solidFill>
                <a:schemeClr val="bg1"/>
              </a:solidFill>
            </a:endParaRPr>
          </a:p>
        </p:txBody>
      </p:sp>
      <p:pic>
        <p:nvPicPr>
          <p:cNvPr id="2050" name="Picture 2" descr="C:\Users\ΠΕΙΡΑΙΑΣ\Pictures\ΡΕΤΣΙΝΑ.jpg"/>
          <p:cNvPicPr>
            <a:picLocks noChangeAspect="1" noChangeArrowheads="1"/>
          </p:cNvPicPr>
          <p:nvPr/>
        </p:nvPicPr>
        <p:blipFill>
          <a:blip r:embed="rId2"/>
          <a:srcRect/>
          <a:stretch>
            <a:fillRect/>
          </a:stretch>
        </p:blipFill>
        <p:spPr bwMode="auto">
          <a:xfrm>
            <a:off x="1000100" y="4104835"/>
            <a:ext cx="1928826" cy="2753165"/>
          </a:xfrm>
          <a:prstGeom prst="rect">
            <a:avLst/>
          </a:prstGeom>
          <a:noFill/>
        </p:spPr>
      </p:pic>
      <p:pic>
        <p:nvPicPr>
          <p:cNvPr id="2051" name="Picture 3" descr="C:\Users\ΠΕΙΡΑΙΑΣ\Pictures\ΡΕΤΣΙΝΑ 2.jpg"/>
          <p:cNvPicPr>
            <a:picLocks noChangeAspect="1" noChangeArrowheads="1"/>
          </p:cNvPicPr>
          <p:nvPr/>
        </p:nvPicPr>
        <p:blipFill>
          <a:blip r:embed="rId3"/>
          <a:srcRect/>
          <a:stretch>
            <a:fillRect/>
          </a:stretch>
        </p:blipFill>
        <p:spPr bwMode="auto">
          <a:xfrm>
            <a:off x="3857620" y="4103466"/>
            <a:ext cx="2000264" cy="2754534"/>
          </a:xfrm>
          <a:prstGeom prst="rect">
            <a:avLst/>
          </a:prstGeom>
          <a:noFill/>
        </p:spPr>
      </p:pic>
      <p:pic>
        <p:nvPicPr>
          <p:cNvPr id="2052" name="Picture 4" descr="C:\Users\ΠΕΙΡΑΙΑΣ\Pictures\ΡΕΤΣΙΝΑ 3.jpg"/>
          <p:cNvPicPr>
            <a:picLocks noChangeAspect="1" noChangeArrowheads="1"/>
          </p:cNvPicPr>
          <p:nvPr/>
        </p:nvPicPr>
        <p:blipFill>
          <a:blip r:embed="rId4"/>
          <a:srcRect/>
          <a:stretch>
            <a:fillRect/>
          </a:stretch>
        </p:blipFill>
        <p:spPr bwMode="auto">
          <a:xfrm>
            <a:off x="6429388" y="4179735"/>
            <a:ext cx="2430850" cy="2678265"/>
          </a:xfrm>
          <a:prstGeom prst="rect">
            <a:avLst/>
          </a:prstGeom>
          <a:noFill/>
        </p:spPr>
      </p:pic>
    </p:spTree>
    <p:extLst>
      <p:ext uri="{BB962C8B-B14F-4D97-AF65-F5344CB8AC3E}">
        <p14:creationId xmlns:p14="http://schemas.microsoft.com/office/powerpoint/2010/main" xmlns="" val="135843921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728" y="428604"/>
            <a:ext cx="6572296" cy="2308324"/>
          </a:xfrm>
          <a:prstGeom prst="rect">
            <a:avLst/>
          </a:prstGeom>
          <a:solidFill>
            <a:schemeClr val="accent2">
              <a:lumMod val="20000"/>
              <a:lumOff val="80000"/>
            </a:schemeClr>
          </a:solidFill>
        </p:spPr>
        <p:txBody>
          <a:bodyPr wrap="square">
            <a:spAutoFit/>
          </a:bodyPr>
          <a:lstStyle/>
          <a:p>
            <a:r>
              <a:rPr lang="el-GR" sz="2400" dirty="0" smtClean="0">
                <a:solidFill>
                  <a:schemeClr val="bg1"/>
                </a:solidFill>
              </a:rPr>
              <a:t>Τα επόμενα χρόνια, οι κινητοποιήσεις των Ελληνίδων εργατριών συνεχίστηκαν, δίνοντας και θύματα στον αγώνα κατά της εκμετάλλευσης από τους εργοδότες, όπως έγινε με τις καπνεργάτριες το 1924, το 1926, το 1927, το 1936…</a:t>
            </a:r>
            <a:endParaRPr lang="el-GR" sz="2400" b="1" dirty="0">
              <a:solidFill>
                <a:schemeClr val="bg1"/>
              </a:solidFill>
            </a:endParaRPr>
          </a:p>
        </p:txBody>
      </p:sp>
      <p:pic>
        <p:nvPicPr>
          <p:cNvPr id="1026" name="Picture 2" descr="C:\Users\ΠΕΙΡΑΙΑΣ\Desktop\8 ΜΑΡΤΗ 2015\ΚΑΠΝΕΡΓΑΤΡΙΕΣ 1.png"/>
          <p:cNvPicPr>
            <a:picLocks noChangeAspect="1" noChangeArrowheads="1"/>
          </p:cNvPicPr>
          <p:nvPr/>
        </p:nvPicPr>
        <p:blipFill>
          <a:blip r:embed="rId3"/>
          <a:srcRect/>
          <a:stretch>
            <a:fillRect/>
          </a:stretch>
        </p:blipFill>
        <p:spPr bwMode="auto">
          <a:xfrm>
            <a:off x="500034" y="3214686"/>
            <a:ext cx="4124604" cy="2450852"/>
          </a:xfrm>
          <a:prstGeom prst="rect">
            <a:avLst/>
          </a:prstGeom>
          <a:noFill/>
        </p:spPr>
      </p:pic>
      <p:pic>
        <p:nvPicPr>
          <p:cNvPr id="1027" name="Picture 3" descr="C:\Users\ΠΕΙΡΑΙΑΣ\Desktop\8 ΜΑΡΤΗ 2015\ΚΑΠΝΕΡΓΑΤΡΙΕΣ 2.png"/>
          <p:cNvPicPr>
            <a:picLocks noChangeAspect="1" noChangeArrowheads="1"/>
          </p:cNvPicPr>
          <p:nvPr/>
        </p:nvPicPr>
        <p:blipFill>
          <a:blip r:embed="rId4"/>
          <a:srcRect/>
          <a:stretch>
            <a:fillRect/>
          </a:stretch>
        </p:blipFill>
        <p:spPr bwMode="auto">
          <a:xfrm>
            <a:off x="5130445" y="3143248"/>
            <a:ext cx="3656397" cy="2500330"/>
          </a:xfrm>
          <a:prstGeom prst="rect">
            <a:avLst/>
          </a:prstGeom>
          <a:noFill/>
        </p:spPr>
      </p:pic>
    </p:spTree>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332656"/>
            <a:ext cx="8229600" cy="2376264"/>
          </a:xfrm>
          <a:solidFill>
            <a:schemeClr val="tx1">
              <a:lumMod val="85000"/>
            </a:schemeClr>
          </a:solidFill>
        </p:spPr>
        <p:txBody>
          <a:bodyPr>
            <a:noAutofit/>
          </a:bodyPr>
          <a:lstStyle/>
          <a:p>
            <a:pPr algn="l"/>
            <a:r>
              <a:rPr lang="el-GR" sz="2800" dirty="0">
                <a:solidFill>
                  <a:schemeClr val="bg1"/>
                </a:solidFill>
                <a:effectLst/>
              </a:rPr>
              <a:t>Ύστερα από τόσους και τόσους αγώνες των γυναικών σε Ευρώπη και Αμερική, το 1977 ο ΟΗΕ καλεί κάθε χώρα να αφιερώνει αυτή την ημέρα στα δικαιώματα των γυναικών. </a:t>
            </a:r>
            <a:r>
              <a:rPr lang="el-GR" sz="2800" dirty="0">
                <a:solidFill>
                  <a:schemeClr val="tx1"/>
                </a:solidFill>
                <a:effectLst/>
              </a:rPr>
              <a:t/>
            </a:r>
            <a:br>
              <a:rPr lang="el-GR" sz="2800" dirty="0">
                <a:solidFill>
                  <a:schemeClr val="tx1"/>
                </a:solidFill>
                <a:effectLst/>
              </a:rPr>
            </a:br>
            <a:endParaRPr lang="el-GR" sz="2800" dirty="0">
              <a:solidFill>
                <a:schemeClr val="tx1"/>
              </a:solidFill>
            </a:endParaRPr>
          </a:p>
        </p:txBody>
      </p:sp>
      <p:pic>
        <p:nvPicPr>
          <p:cNvPr id="6" name="Θέση περιεχομένου 5"/>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835696" y="2924944"/>
            <a:ext cx="5256584" cy="3703364"/>
          </a:xfrm>
        </p:spPr>
      </p:pic>
    </p:spTree>
    <p:extLst>
      <p:ext uri="{BB962C8B-B14F-4D97-AF65-F5344CB8AC3E}">
        <p14:creationId xmlns:p14="http://schemas.microsoft.com/office/powerpoint/2010/main" xmlns="" val="19589428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511288"/>
          </a:xfrm>
          <a:solidFill>
            <a:schemeClr val="tx1">
              <a:lumMod val="85000"/>
            </a:schemeClr>
          </a:solidFill>
        </p:spPr>
        <p:txBody>
          <a:bodyPr>
            <a:normAutofit/>
          </a:bodyPr>
          <a:lstStyle/>
          <a:p>
            <a:r>
              <a:rPr lang="el-GR" dirty="0" smtClean="0">
                <a:solidFill>
                  <a:schemeClr val="bg1"/>
                </a:solidFill>
              </a:rPr>
              <a:t>Η 8</a:t>
            </a:r>
            <a:r>
              <a:rPr lang="el-GR" baseline="30000" dirty="0" smtClean="0">
                <a:solidFill>
                  <a:schemeClr val="bg1"/>
                </a:solidFill>
              </a:rPr>
              <a:t>η</a:t>
            </a:r>
            <a:r>
              <a:rPr lang="el-GR" dirty="0" smtClean="0">
                <a:solidFill>
                  <a:schemeClr val="bg1"/>
                </a:solidFill>
              </a:rPr>
              <a:t> ΜΑΡΤΗ ΕΙΝΑΙ Η ΠΑΓΚΟΣΜΙΑ ΜΕΡΑ ΤΗΣ ΓΥΝΑΙΚΑΣ!</a:t>
            </a:r>
            <a:endParaRPr lang="el-GR" dirty="0">
              <a:solidFill>
                <a:schemeClr val="bg1"/>
              </a:solidFill>
            </a:endParaRPr>
          </a:p>
        </p:txBody>
      </p:sp>
      <p:pic>
        <p:nvPicPr>
          <p:cNvPr id="4" name="Θέση περιεχομένου 3"/>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395536" y="3212976"/>
            <a:ext cx="4038600" cy="1341705"/>
          </a:xfrm>
        </p:spPr>
      </p:pic>
      <p:pic>
        <p:nvPicPr>
          <p:cNvPr id="6" name="Θέση περιεχομένου 5"/>
          <p:cNvPicPr>
            <a:picLocks noGrp="1" noChangeAspect="1"/>
          </p:cNvPicPr>
          <p:nvPr>
            <p:ph sz="half" idx="2"/>
          </p:nvPr>
        </p:nvPicPr>
        <p:blipFill>
          <a:blip r:embed="rId3" cstate="print">
            <a:extLst>
              <a:ext uri="{28A0092B-C50C-407E-A947-70E740481C1C}">
                <a14:useLocalDpi xmlns:a14="http://schemas.microsoft.com/office/drawing/2010/main" xmlns="" val="0"/>
              </a:ext>
            </a:extLst>
          </a:blip>
          <a:stretch>
            <a:fillRect/>
          </a:stretch>
        </p:blipFill>
        <p:spPr>
          <a:xfrm>
            <a:off x="4716016" y="2348880"/>
            <a:ext cx="3765748" cy="3744416"/>
          </a:xfrm>
        </p:spPr>
      </p:pic>
    </p:spTree>
    <p:extLst>
      <p:ext uri="{BB962C8B-B14F-4D97-AF65-F5344CB8AC3E}">
        <p14:creationId xmlns:p14="http://schemas.microsoft.com/office/powerpoint/2010/main" xmlns="" val="22330257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72518" cy="2082792"/>
          </a:xfrm>
          <a:solidFill>
            <a:schemeClr val="tx1">
              <a:lumMod val="95000"/>
            </a:schemeClr>
          </a:solidFill>
        </p:spPr>
        <p:txBody>
          <a:bodyPr>
            <a:normAutofit/>
          </a:bodyPr>
          <a:lstStyle/>
          <a:p>
            <a:r>
              <a:rPr lang="el-GR" dirty="0" smtClean="0"/>
              <a:t>Τι συμβαίνει όμως σήμερα με τις φάντρες και τις εργάτριες στη χώρα μας;</a:t>
            </a:r>
            <a:endParaRPr lang="el-GR" dirty="0"/>
          </a:p>
        </p:txBody>
      </p:sp>
      <p:pic>
        <p:nvPicPr>
          <p:cNvPr id="1026" name="Picture 2" descr="C:\Users\ΠΕΙΡΑΙΑΣ\Desktop\8 ΜΑΡΤΗ 2015\ΦΩΤΟ\imera-tis-gynaikas-sygxrones-ergatries-klwstoufantourgias- 1.jpg"/>
          <p:cNvPicPr>
            <a:picLocks noGrp="1" noChangeAspect="1" noChangeArrowheads="1"/>
          </p:cNvPicPr>
          <p:nvPr>
            <p:ph idx="1"/>
          </p:nvPr>
        </p:nvPicPr>
        <p:blipFill>
          <a:blip r:embed="rId2" cstate="print"/>
          <a:srcRect/>
          <a:stretch>
            <a:fillRect/>
          </a:stretch>
        </p:blipFill>
        <p:spPr bwMode="auto">
          <a:xfrm>
            <a:off x="1754281" y="2571750"/>
            <a:ext cx="5606864" cy="3736975"/>
          </a:xfrm>
          <a:prstGeom prst="rect">
            <a:avLst/>
          </a:prstGeom>
          <a:noFill/>
        </p:spPr>
      </p:pic>
    </p:spTree>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357166"/>
            <a:ext cx="8429684" cy="6215106"/>
          </a:xfrm>
          <a:solidFill>
            <a:schemeClr val="accent2">
              <a:lumMod val="60000"/>
              <a:lumOff val="40000"/>
            </a:schemeClr>
          </a:solidFill>
        </p:spPr>
        <p:txBody>
          <a:bodyPr>
            <a:normAutofit/>
          </a:bodyPr>
          <a:lstStyle/>
          <a:p>
            <a:pPr lvl="0" algn="l"/>
            <a:r>
              <a:rPr lang="el-GR" dirty="0" smtClean="0">
                <a:solidFill>
                  <a:schemeClr val="accent1">
                    <a:lumMod val="50000"/>
                  </a:schemeClr>
                </a:solidFill>
                <a:effectLst/>
              </a:rPr>
              <a:t>Σήμερα μετράμε αρκετά πισωγυρίσματα από εκείνες τις ποτισμένες με αίμα κατακτήσεις.</a:t>
            </a:r>
            <a:br>
              <a:rPr lang="el-GR" dirty="0" smtClean="0">
                <a:solidFill>
                  <a:schemeClr val="accent1">
                    <a:lumMod val="50000"/>
                  </a:schemeClr>
                </a:solidFill>
                <a:effectLst/>
              </a:rPr>
            </a:br>
            <a:r>
              <a:rPr lang="el-GR" dirty="0" smtClean="0">
                <a:solidFill>
                  <a:schemeClr val="accent1">
                    <a:lumMod val="50000"/>
                  </a:schemeClr>
                </a:solidFill>
                <a:effectLst/>
              </a:rPr>
              <a:t>Εδώ και αρκετό καιρό οι γυναίκες δέχονται επίθεση </a:t>
            </a:r>
            <a:r>
              <a:rPr lang="el-GR" i="1" dirty="0" smtClean="0">
                <a:solidFill>
                  <a:schemeClr val="accent1">
                    <a:lumMod val="50000"/>
                  </a:schemeClr>
                </a:solidFill>
                <a:effectLst/>
              </a:rPr>
              <a:t>και </a:t>
            </a:r>
            <a:r>
              <a:rPr lang="el-GR" dirty="0" smtClean="0">
                <a:solidFill>
                  <a:schemeClr val="accent1">
                    <a:lumMod val="50000"/>
                  </a:schemeClr>
                </a:solidFill>
                <a:effectLst/>
              </a:rPr>
              <a:t>στις κατακτήσεις </a:t>
            </a:r>
            <a:r>
              <a:rPr lang="el-GR" i="1" dirty="0" smtClean="0">
                <a:solidFill>
                  <a:schemeClr val="accent1">
                    <a:lumMod val="50000"/>
                  </a:schemeClr>
                </a:solidFill>
                <a:effectLst/>
              </a:rPr>
              <a:t>και</a:t>
            </a:r>
            <a:r>
              <a:rPr lang="el-GR" dirty="0" smtClean="0">
                <a:solidFill>
                  <a:schemeClr val="accent1">
                    <a:lumMod val="50000"/>
                  </a:schemeClr>
                </a:solidFill>
                <a:effectLst/>
              </a:rPr>
              <a:t> στα δικαιώματά τους. </a:t>
            </a:r>
            <a:r>
              <a:rPr lang="el-GR" dirty="0" smtClean="0">
                <a:effectLst/>
              </a:rPr>
              <a:t/>
            </a:r>
            <a:br>
              <a:rPr lang="el-GR" dirty="0" smtClean="0">
                <a:effectLst/>
              </a:rPr>
            </a:br>
            <a:endParaRPr lang="el-GR" dirty="0">
              <a:effectLst/>
            </a:endParaRPr>
          </a:p>
        </p:txBody>
      </p:sp>
      <p:pic>
        <p:nvPicPr>
          <p:cNvPr id="6" name="Picture 2" descr="C:\Users\ΠΕΙΡΑΙΑΣ\Desktop\8 ΜΑΡΤΗ 2015\ΦΩΤΟ\imera-tis-gynaikas-sygxrones-ergatries-klwstoufantourgias-9.jpg"/>
          <p:cNvPicPr>
            <a:picLocks noGrp="1" noChangeAspect="1" noChangeArrowheads="1"/>
          </p:cNvPicPr>
          <p:nvPr>
            <p:ph idx="1"/>
          </p:nvPr>
        </p:nvPicPr>
        <p:blipFill>
          <a:blip r:embed="rId2" cstate="print"/>
          <a:srcRect/>
          <a:stretch>
            <a:fillRect/>
          </a:stretch>
        </p:blipFill>
        <p:spPr bwMode="auto">
          <a:xfrm>
            <a:off x="5143504" y="4786322"/>
            <a:ext cx="3607617" cy="1643074"/>
          </a:xfrm>
          <a:prstGeom prst="rect">
            <a:avLst/>
          </a:prstGeom>
          <a:noFill/>
        </p:spPr>
      </p:pic>
    </p:spTree>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357166"/>
            <a:ext cx="8186766" cy="6215106"/>
          </a:xfrm>
          <a:solidFill>
            <a:schemeClr val="accent5">
              <a:lumMod val="60000"/>
              <a:lumOff val="40000"/>
            </a:schemeClr>
          </a:solidFill>
        </p:spPr>
        <p:txBody>
          <a:bodyPr>
            <a:normAutofit/>
          </a:bodyPr>
          <a:lstStyle/>
          <a:p>
            <a:pPr>
              <a:buNone/>
            </a:pPr>
            <a:endParaRPr lang="el-GR" dirty="0" smtClean="0">
              <a:solidFill>
                <a:schemeClr val="bg1"/>
              </a:solidFill>
            </a:endParaRPr>
          </a:p>
          <a:p>
            <a:pPr>
              <a:buNone/>
            </a:pPr>
            <a:r>
              <a:rPr lang="el-GR" dirty="0" smtClean="0">
                <a:solidFill>
                  <a:schemeClr val="bg1"/>
                </a:solidFill>
              </a:rPr>
              <a:t>Οι γυναίκες των λαϊκών οικογενειών και σήμερα δεν έχουν ακόμα κατακτήσει την ισοτιμία τους. </a:t>
            </a:r>
          </a:p>
          <a:p>
            <a:pPr>
              <a:buNone/>
            </a:pPr>
            <a:r>
              <a:rPr lang="el-GR" dirty="0" smtClean="0">
                <a:solidFill>
                  <a:schemeClr val="bg1"/>
                </a:solidFill>
              </a:rPr>
              <a:t>Σήμερα υπάρχουν διαφορές  στους μισθούς μεταξύ ανδρών και γυναικών, που στην ΕΕ είναι 16% μικρότεροι. </a:t>
            </a:r>
          </a:p>
          <a:p>
            <a:pPr>
              <a:buNone/>
            </a:pPr>
            <a:r>
              <a:rPr lang="el-GR" dirty="0" smtClean="0">
                <a:solidFill>
                  <a:schemeClr val="bg1"/>
                </a:solidFill>
              </a:rPr>
              <a:t>Υπάρχει ακόμα η βία του εργοδότη με εκβιασμούς,  απειλές σε έγκυες, σε νέες μητέρες και σε πολλές περιπτώσεις την προσβολή της προσωπικότητας των γυναικών στους τόπους δουλειάς. </a:t>
            </a:r>
          </a:p>
          <a:p>
            <a:endParaRPr lang="el-GR" dirty="0"/>
          </a:p>
        </p:txBody>
      </p:sp>
    </p:spTree>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357166"/>
            <a:ext cx="8543956" cy="4286280"/>
          </a:xfrm>
          <a:solidFill>
            <a:schemeClr val="accent2">
              <a:lumMod val="60000"/>
              <a:lumOff val="40000"/>
            </a:schemeClr>
          </a:solidFill>
        </p:spPr>
        <p:txBody>
          <a:bodyPr>
            <a:noAutofit/>
          </a:bodyPr>
          <a:lstStyle/>
          <a:p>
            <a:pPr algn="l"/>
            <a:r>
              <a:rPr lang="el-GR" sz="2400" dirty="0" smtClean="0"/>
              <a:t> </a:t>
            </a:r>
            <a:r>
              <a:rPr lang="el-GR" sz="2400" dirty="0" smtClean="0">
                <a:solidFill>
                  <a:schemeClr val="bg1"/>
                </a:solidFill>
                <a:effectLst/>
              </a:rPr>
              <a:t>Κραυγαλέο παράδειγμα είναι η πρόταση της </a:t>
            </a:r>
            <a:r>
              <a:rPr lang="en-US" sz="2400" dirty="0" smtClean="0">
                <a:solidFill>
                  <a:schemeClr val="bg1"/>
                </a:solidFill>
                <a:effectLst/>
              </a:rPr>
              <a:t>Google</a:t>
            </a:r>
            <a:r>
              <a:rPr lang="el-GR" sz="2400" dirty="0" smtClean="0">
                <a:solidFill>
                  <a:schemeClr val="bg1"/>
                </a:solidFill>
                <a:effectLst/>
              </a:rPr>
              <a:t> και της </a:t>
            </a:r>
            <a:r>
              <a:rPr lang="en-US" sz="2400" dirty="0" smtClean="0">
                <a:solidFill>
                  <a:schemeClr val="bg1"/>
                </a:solidFill>
                <a:effectLst/>
              </a:rPr>
              <a:t>Apple</a:t>
            </a:r>
            <a:r>
              <a:rPr lang="el-GR" sz="2400" dirty="0" smtClean="0">
                <a:solidFill>
                  <a:schemeClr val="bg1"/>
                </a:solidFill>
                <a:effectLst/>
              </a:rPr>
              <a:t> προς τις εργαζόμενές τους να βάλουν στο  «ψυγείο» την απόφαση να γίνουν μητέρες. </a:t>
            </a:r>
            <a:br>
              <a:rPr lang="el-GR" sz="2400" dirty="0" smtClean="0">
                <a:solidFill>
                  <a:schemeClr val="bg1"/>
                </a:solidFill>
                <a:effectLst/>
              </a:rPr>
            </a:br>
            <a:r>
              <a:rPr lang="el-GR" sz="2400" dirty="0" smtClean="0">
                <a:solidFill>
                  <a:schemeClr val="bg1"/>
                </a:solidFill>
                <a:effectLst/>
              </a:rPr>
              <a:t>Γιατί άραγε δε δίνουν το ποσό για την «κρυοσυντήρηση» των ωαρίων για αυξήσεις στους μισθούς των εργαζομένων ; ; ; </a:t>
            </a:r>
            <a:br>
              <a:rPr lang="el-GR" sz="2400" dirty="0" smtClean="0">
                <a:solidFill>
                  <a:schemeClr val="bg1"/>
                </a:solidFill>
                <a:effectLst/>
              </a:rPr>
            </a:br>
            <a:r>
              <a:rPr lang="el-GR" sz="2400" dirty="0" smtClean="0">
                <a:solidFill>
                  <a:schemeClr val="bg1"/>
                </a:solidFill>
                <a:effectLst/>
              </a:rPr>
              <a:t>Θέλουν μέχρι τα 45-50 χρόνια τους να είναι αποσπασμένες από τις ευθύνες της οικογένειας, που σημαίνει άδειες μητρότητας, γονικές άδειες, επιδόματα, να τις «ξεζουμίζουν» για την ενίσχυση των κερδών τους. </a:t>
            </a:r>
            <a:br>
              <a:rPr lang="el-GR" sz="2400" dirty="0" smtClean="0">
                <a:solidFill>
                  <a:schemeClr val="bg1"/>
                </a:solidFill>
                <a:effectLst/>
              </a:rPr>
            </a:br>
            <a:endParaRPr lang="el-GR" sz="2400" dirty="0">
              <a:solidFill>
                <a:schemeClr val="bg1"/>
              </a:solidFill>
              <a:effectLst/>
            </a:endParaRPr>
          </a:p>
        </p:txBody>
      </p:sp>
      <p:pic>
        <p:nvPicPr>
          <p:cNvPr id="4" name="Content Placeholder 3" descr="Αποτέλεσμα εικόνας για αππλε">
            <a:hlinkClick r:id="rId2"/>
          </p:cNvPr>
          <p:cNvPicPr>
            <a:picLocks noGrp="1"/>
          </p:cNvPicPr>
          <p:nvPr>
            <p:ph idx="1"/>
          </p:nvPr>
        </p:nvPicPr>
        <p:blipFill>
          <a:blip r:embed="rId3"/>
          <a:srcRect/>
          <a:stretch>
            <a:fillRect/>
          </a:stretch>
        </p:blipFill>
        <p:spPr bwMode="auto">
          <a:xfrm>
            <a:off x="1428728" y="5072074"/>
            <a:ext cx="2000264" cy="1285884"/>
          </a:xfrm>
          <a:prstGeom prst="rect">
            <a:avLst/>
          </a:prstGeom>
          <a:noFill/>
          <a:ln w="9525">
            <a:noFill/>
            <a:miter lim="800000"/>
            <a:headEnd/>
            <a:tailEnd/>
          </a:ln>
        </p:spPr>
      </p:pic>
      <p:pic>
        <p:nvPicPr>
          <p:cNvPr id="2050" name="Picture 2" descr="C:\Users\ΠΕΙΡΑΙΑΣ\Desktop\8 ΜΑΡΤΗ 2015\ΦΩΤΟ\untitled.png"/>
          <p:cNvPicPr>
            <a:picLocks noChangeAspect="1" noChangeArrowheads="1"/>
          </p:cNvPicPr>
          <p:nvPr/>
        </p:nvPicPr>
        <p:blipFill>
          <a:blip r:embed="rId4"/>
          <a:srcRect/>
          <a:stretch>
            <a:fillRect/>
          </a:stretch>
        </p:blipFill>
        <p:spPr bwMode="auto">
          <a:xfrm>
            <a:off x="5715008" y="4929198"/>
            <a:ext cx="1457325" cy="1457325"/>
          </a:xfrm>
          <a:prstGeom prst="rect">
            <a:avLst/>
          </a:prstGeom>
          <a:noFill/>
        </p:spPr>
      </p:pic>
    </p:spTree>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85728"/>
            <a:ext cx="8229600" cy="1143000"/>
          </a:xfrm>
          <a:solidFill>
            <a:schemeClr val="accent6">
              <a:lumMod val="75000"/>
            </a:schemeClr>
          </a:solidFill>
        </p:spPr>
        <p:txBody>
          <a:bodyPr>
            <a:normAutofit/>
          </a:bodyPr>
          <a:lstStyle/>
          <a:p>
            <a:pPr algn="l"/>
            <a:r>
              <a:rPr lang="el-GR" sz="2800" dirty="0" smtClean="0">
                <a:solidFill>
                  <a:schemeClr val="bg1"/>
                </a:solidFill>
                <a:effectLst/>
              </a:rPr>
              <a:t>ΒΙΑ κατά των γυναικών </a:t>
            </a:r>
            <a:br>
              <a:rPr lang="el-GR" sz="2800" dirty="0" smtClean="0">
                <a:solidFill>
                  <a:schemeClr val="bg1"/>
                </a:solidFill>
                <a:effectLst/>
              </a:rPr>
            </a:br>
            <a:r>
              <a:rPr lang="el-GR" sz="2800" dirty="0" smtClean="0">
                <a:solidFill>
                  <a:schemeClr val="bg1"/>
                </a:solidFill>
                <a:effectLst/>
              </a:rPr>
              <a:t>ποικίλες οι εκφράσεις της</a:t>
            </a:r>
            <a:endParaRPr lang="el-GR" sz="2800" dirty="0">
              <a:solidFill>
                <a:schemeClr val="bg1"/>
              </a:solidFill>
              <a:effectLst/>
            </a:endParaRPr>
          </a:p>
        </p:txBody>
      </p:sp>
      <p:sp>
        <p:nvSpPr>
          <p:cNvPr id="3" name="Content Placeholder 2"/>
          <p:cNvSpPr>
            <a:spLocks noGrp="1"/>
          </p:cNvSpPr>
          <p:nvPr>
            <p:ph idx="1"/>
          </p:nvPr>
        </p:nvSpPr>
        <p:spPr>
          <a:xfrm>
            <a:off x="500034" y="1500174"/>
            <a:ext cx="8186766" cy="5166376"/>
          </a:xfrm>
          <a:solidFill>
            <a:schemeClr val="accent5">
              <a:lumMod val="40000"/>
              <a:lumOff val="60000"/>
            </a:schemeClr>
          </a:solidFill>
        </p:spPr>
        <p:txBody>
          <a:bodyPr>
            <a:normAutofit fontScale="77500" lnSpcReduction="20000"/>
          </a:bodyPr>
          <a:lstStyle/>
          <a:p>
            <a:pPr>
              <a:buNone/>
            </a:pPr>
            <a:endParaRPr lang="el-GR" b="1" dirty="0" smtClean="0">
              <a:solidFill>
                <a:schemeClr val="bg1"/>
              </a:solidFill>
            </a:endParaRPr>
          </a:p>
          <a:p>
            <a:pPr>
              <a:buNone/>
            </a:pPr>
            <a:r>
              <a:rPr lang="el-GR" b="1" dirty="0" smtClean="0">
                <a:solidFill>
                  <a:schemeClr val="bg1"/>
                </a:solidFill>
              </a:rPr>
              <a:t>Είναι οι απολύσεις εγγύων, η μητρότητα «στο απόσπασμα» με ποικίλους τρόπους, τα «πεντάμηνα», η κατάργηση του επιδόματος τοκετού</a:t>
            </a:r>
          </a:p>
          <a:p>
            <a:pPr>
              <a:buNone/>
            </a:pPr>
            <a:r>
              <a:rPr lang="el-GR" b="1" dirty="0" smtClean="0">
                <a:solidFill>
                  <a:schemeClr val="bg1"/>
                </a:solidFill>
              </a:rPr>
              <a:t>Ο ξεκληρισμός,  το θαλασσοπνίξιμο και οι άθλιες συνθήκες επιβίωσης των μεταναστών, ιδιαίτερα των γυναικών και των παιδιών, των εγγύων που γεννάνε στα δουλεμπορικά, τα χιλιάδες ασυυνόδευτα παιδιά, που είναι τα πρώτα θύματα trafficking.</a:t>
            </a:r>
          </a:p>
          <a:p>
            <a:pPr>
              <a:buNone/>
            </a:pPr>
            <a:r>
              <a:rPr lang="el-GR" b="1" dirty="0" smtClean="0">
                <a:solidFill>
                  <a:schemeClr val="bg1"/>
                </a:solidFill>
              </a:rPr>
              <a:t>Αλλά κόμα και τη βία κατά των γυναικών, την ενδοοικογενειακή βία την αντιμετωπίζουν με διοργάνωση καμπάνιας για την κακοποίηση των γυναικών, που αναλαμβάνουν ΜΚΟ, «φιλανθρωπικές οργανώσεις». </a:t>
            </a:r>
          </a:p>
          <a:p>
            <a:pPr>
              <a:buNone/>
            </a:pPr>
            <a:r>
              <a:rPr lang="el-GR" b="1" dirty="0" smtClean="0">
                <a:solidFill>
                  <a:schemeClr val="bg1"/>
                </a:solidFill>
              </a:rPr>
              <a:t>Δε μιλάνε για ουσιαστικά μέτρα στήριξης των άνεργων, πολύτεκνων γυναικών, των μονογονεϊκών οικογενειών.</a:t>
            </a:r>
          </a:p>
          <a:p>
            <a:endParaRPr lang="el-GR" dirty="0"/>
          </a:p>
        </p:txBody>
      </p:sp>
      <p:pic>
        <p:nvPicPr>
          <p:cNvPr id="3074" name="Picture 2" descr="C:\Users\ΠΕΙΡΑΙΑΣ\Desktop\8 ΜΑΡΤΗ 2015\ΦΩΤΟ\164537-schermata-2014-01-04-alle-03-10-30.png"/>
          <p:cNvPicPr>
            <a:picLocks noChangeAspect="1" noChangeArrowheads="1"/>
          </p:cNvPicPr>
          <p:nvPr/>
        </p:nvPicPr>
        <p:blipFill>
          <a:blip r:embed="rId2" cstate="print"/>
          <a:srcRect/>
          <a:stretch>
            <a:fillRect/>
          </a:stretch>
        </p:blipFill>
        <p:spPr bwMode="auto">
          <a:xfrm>
            <a:off x="6215074" y="428604"/>
            <a:ext cx="1809742" cy="934060"/>
          </a:xfrm>
          <a:prstGeom prst="rect">
            <a:avLst/>
          </a:prstGeom>
          <a:noFill/>
        </p:spPr>
      </p:pic>
    </p:spTree>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29642" cy="1725602"/>
          </a:xfrm>
          <a:solidFill>
            <a:schemeClr val="tx1">
              <a:lumMod val="95000"/>
            </a:schemeClr>
          </a:solidFill>
        </p:spPr>
        <p:txBody>
          <a:bodyPr>
            <a:noAutofit/>
          </a:bodyPr>
          <a:lstStyle/>
          <a:p>
            <a:r>
              <a:rPr lang="el-GR" sz="3200" dirty="0" smtClean="0">
                <a:solidFill>
                  <a:schemeClr val="tx1">
                    <a:lumMod val="50000"/>
                  </a:schemeClr>
                </a:solidFill>
                <a:effectLst/>
              </a:rPr>
              <a:t>Η μητρότητα πρέπει να αναγνωριστεί ως κοινωνική υπόθεση κι όχι ως ατομική ή οικογενειακή. </a:t>
            </a:r>
            <a:endParaRPr lang="el-GR" sz="3200" dirty="0">
              <a:solidFill>
                <a:schemeClr val="tx1">
                  <a:lumMod val="50000"/>
                </a:schemeClr>
              </a:solidFill>
              <a:effectLst/>
            </a:endParaRPr>
          </a:p>
        </p:txBody>
      </p:sp>
      <p:pic>
        <p:nvPicPr>
          <p:cNvPr id="4" name="Content Placeholder 3" descr="http://www.rizospastis.gr/getImage.do?size=medium&amp;id=217088&amp;format=.jpg"/>
          <p:cNvPicPr>
            <a:picLocks noGrp="1"/>
          </p:cNvPicPr>
          <p:nvPr>
            <p:ph idx="1"/>
          </p:nvPr>
        </p:nvPicPr>
        <p:blipFill>
          <a:blip r:embed="rId2"/>
          <a:srcRect/>
          <a:stretch>
            <a:fillRect/>
          </a:stretch>
        </p:blipFill>
        <p:spPr bwMode="auto">
          <a:xfrm>
            <a:off x="1500166" y="2285992"/>
            <a:ext cx="6429420" cy="3786214"/>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85728"/>
            <a:ext cx="8229600" cy="1143000"/>
          </a:xfrm>
          <a:solidFill>
            <a:schemeClr val="tx1">
              <a:lumMod val="75000"/>
            </a:schemeClr>
          </a:solidFill>
        </p:spPr>
        <p:txBody>
          <a:bodyPr>
            <a:normAutofit fontScale="90000"/>
          </a:bodyPr>
          <a:lstStyle/>
          <a:p>
            <a:r>
              <a:rPr lang="el-GR" dirty="0" smtClean="0">
                <a:solidFill>
                  <a:schemeClr val="bg2">
                    <a:lumMod val="75000"/>
                  </a:schemeClr>
                </a:solidFill>
                <a:effectLst/>
              </a:rPr>
              <a:t>Οι  αγώνες των γυναικών στην Ελλάδα συνεχίζονται</a:t>
            </a:r>
            <a:endParaRPr lang="el-GR" dirty="0">
              <a:solidFill>
                <a:schemeClr val="bg2">
                  <a:lumMod val="75000"/>
                </a:schemeClr>
              </a:solidFill>
              <a:effectLst/>
            </a:endParaRPr>
          </a:p>
        </p:txBody>
      </p:sp>
      <p:pic>
        <p:nvPicPr>
          <p:cNvPr id="6" name="Picture 2" descr="E:\ΟΙ ΚΑΤΑΚΤΗΣΕΙΣ 5\ΟΙ ΚΑΤΑΚΤΗΣΕΙΣ ΤΩΝ ΓΥΝΑΙΚΩΝ ΣΤΟΝ 20ο ΑΙΩΝΑ 166.jpg"/>
          <p:cNvPicPr>
            <a:picLocks noGrp="1" noChangeAspect="1" noChangeArrowheads="1"/>
          </p:cNvPicPr>
          <p:nvPr>
            <p:ph idx="1"/>
          </p:nvPr>
        </p:nvPicPr>
        <p:blipFill>
          <a:blip r:embed="rId2"/>
          <a:srcRect/>
          <a:stretch>
            <a:fillRect/>
          </a:stretch>
        </p:blipFill>
        <p:spPr bwMode="auto">
          <a:xfrm>
            <a:off x="1214414" y="1815199"/>
            <a:ext cx="7000924" cy="4460589"/>
          </a:xfrm>
          <a:prstGeom prst="rect">
            <a:avLst/>
          </a:prstGeom>
          <a:noFill/>
        </p:spPr>
      </p:pic>
    </p:spTree>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E:\ΟΙ ΚΑΤΑΚΤΗΣΕΙΣ 5\ΟΙ ΚΑΤΑΚΤΗΣΕΙΣ ΤΩΝ ΓΥΝΑΙΚΩΝ ΣΤΟΝ 20ο ΑΙΩΝΑ 247.jpg"/>
          <p:cNvPicPr>
            <a:picLocks noChangeAspect="1" noChangeArrowheads="1"/>
          </p:cNvPicPr>
          <p:nvPr/>
        </p:nvPicPr>
        <p:blipFill>
          <a:blip r:embed="rId2"/>
          <a:srcRect/>
          <a:stretch>
            <a:fillRect/>
          </a:stretch>
        </p:blipFill>
        <p:spPr bwMode="auto">
          <a:xfrm>
            <a:off x="4569814" y="428604"/>
            <a:ext cx="3993180" cy="5214974"/>
          </a:xfrm>
          <a:prstGeom prst="rect">
            <a:avLst/>
          </a:prstGeom>
          <a:noFill/>
        </p:spPr>
      </p:pic>
      <p:sp>
        <p:nvSpPr>
          <p:cNvPr id="6" name="Rectangle 5"/>
          <p:cNvSpPr/>
          <p:nvPr/>
        </p:nvSpPr>
        <p:spPr>
          <a:xfrm>
            <a:off x="214282" y="428604"/>
            <a:ext cx="4214842" cy="6247864"/>
          </a:xfrm>
          <a:prstGeom prst="rect">
            <a:avLst/>
          </a:prstGeom>
        </p:spPr>
        <p:txBody>
          <a:bodyPr wrap="square">
            <a:spAutoFit/>
          </a:bodyPr>
          <a:lstStyle/>
          <a:p>
            <a:r>
              <a:rPr lang="el-GR" sz="3600" b="1" dirty="0" smtClean="0">
                <a:solidFill>
                  <a:schemeClr val="bg1"/>
                </a:solidFill>
              </a:rPr>
              <a:t>Οι γυναίκες σήμερα διεκδικούν:</a:t>
            </a:r>
          </a:p>
          <a:p>
            <a:endParaRPr lang="el-GR" sz="3600" b="1" dirty="0" smtClean="0">
              <a:solidFill>
                <a:schemeClr val="bg1"/>
              </a:solidFill>
            </a:endParaRPr>
          </a:p>
          <a:p>
            <a:pPr>
              <a:buFont typeface="Arial" pitchFamily="34" charset="0"/>
              <a:buChar char="•"/>
            </a:pPr>
            <a:r>
              <a:rPr lang="el-GR" sz="3600" b="1" dirty="0" smtClean="0">
                <a:solidFill>
                  <a:schemeClr val="bg1"/>
                </a:solidFill>
              </a:rPr>
              <a:t>Μόνιμη και σταθερή δουλειά</a:t>
            </a:r>
          </a:p>
          <a:p>
            <a:pPr>
              <a:buFont typeface="Arial" pitchFamily="34" charset="0"/>
              <a:buChar char="•"/>
            </a:pPr>
            <a:endParaRPr lang="el-GR" sz="3600" b="1" dirty="0" smtClean="0">
              <a:solidFill>
                <a:schemeClr val="bg1"/>
              </a:solidFill>
            </a:endParaRPr>
          </a:p>
          <a:p>
            <a:pPr lvl="0">
              <a:buFont typeface="Arial" pitchFamily="34" charset="0"/>
              <a:buChar char="•"/>
            </a:pPr>
            <a:r>
              <a:rPr lang="el-GR" sz="3600" b="1" dirty="0" smtClean="0">
                <a:solidFill>
                  <a:schemeClr val="bg1"/>
                </a:solidFill>
              </a:rPr>
              <a:t>Μέτρα προστασίας της μητρότητας</a:t>
            </a:r>
            <a:endParaRPr lang="el-GR" sz="3600" dirty="0" smtClean="0">
              <a:solidFill>
                <a:schemeClr val="bg1"/>
              </a:solidFill>
            </a:endParaRPr>
          </a:p>
          <a:p>
            <a:pPr>
              <a:buFont typeface="Arial" pitchFamily="34" charset="0"/>
              <a:buChar char="•"/>
            </a:pPr>
            <a:endParaRPr lang="el-GR" sz="4000" dirty="0">
              <a:solidFill>
                <a:schemeClr val="bg1"/>
              </a:solidFill>
            </a:endParaRPr>
          </a:p>
        </p:txBody>
      </p:sp>
    </p:spTree>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ΟΙ ΚΑΤΑΚΤΗΣΕΙΣ 5\ΟΙ ΚΑΤΑΚΤΗΣΕΙΣ ΤΩΝ ΓΥΝΑΙΚΩΝ ΣΤΟΝ 20ο ΑΙΩΝΑ 016.jpg"/>
          <p:cNvPicPr>
            <a:picLocks noChangeAspect="1" noChangeArrowheads="1"/>
          </p:cNvPicPr>
          <p:nvPr/>
        </p:nvPicPr>
        <p:blipFill>
          <a:blip r:embed="rId2"/>
          <a:srcRect/>
          <a:stretch>
            <a:fillRect/>
          </a:stretch>
        </p:blipFill>
        <p:spPr bwMode="auto">
          <a:xfrm>
            <a:off x="5000628" y="785794"/>
            <a:ext cx="3755598" cy="5715040"/>
          </a:xfrm>
          <a:prstGeom prst="rect">
            <a:avLst/>
          </a:prstGeom>
          <a:noFill/>
        </p:spPr>
      </p:pic>
      <p:sp>
        <p:nvSpPr>
          <p:cNvPr id="1027" name="Rectangle 3"/>
          <p:cNvSpPr>
            <a:spLocks noChangeArrowheads="1"/>
          </p:cNvSpPr>
          <p:nvPr/>
        </p:nvSpPr>
        <p:spPr bwMode="auto">
          <a:xfrm>
            <a:off x="214282" y="0"/>
            <a:ext cx="4572032" cy="92025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tab pos="457200" algn="l"/>
              </a:tabLst>
            </a:pPr>
            <a:endParaRPr lang="el-GR" sz="2800" b="1" dirty="0" smtClean="0">
              <a:latin typeface="Tahoma" pitchFamily="34" charset="0"/>
              <a:ea typeface="Times New Roman" pitchFamily="18" charset="0"/>
              <a:cs typeface="Tahoma" pitchFamily="34" charset="0"/>
            </a:endParaRP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tab pos="457200" algn="l"/>
              </a:tabLst>
            </a:pPr>
            <a:endParaRPr lang="el-GR" sz="2800" b="1" dirty="0" smtClean="0">
              <a:solidFill>
                <a:schemeClr val="bg1"/>
              </a:solidFill>
              <a:latin typeface="Tahoma" pitchFamily="34" charset="0"/>
              <a:ea typeface="Times New Roman" pitchFamily="18" charset="0"/>
              <a:cs typeface="Tahoma" pitchFamily="34" charset="0"/>
            </a:endParaRP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tab pos="457200" algn="l"/>
              </a:tabLst>
            </a:pPr>
            <a:endParaRPr lang="el-GR" sz="2800" b="1" dirty="0" smtClean="0">
              <a:solidFill>
                <a:schemeClr val="bg1"/>
              </a:solidFill>
              <a:latin typeface="Tahoma" pitchFamily="34" charset="0"/>
              <a:ea typeface="Times New Roman" pitchFamily="18" charset="0"/>
              <a:cs typeface="Tahoma" pitchFamily="34" charset="0"/>
            </a:endParaRP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tab pos="457200" algn="l"/>
              </a:tabLst>
            </a:pPr>
            <a:r>
              <a:rPr lang="el-GR" sz="2800" b="1" dirty="0" smtClean="0">
                <a:solidFill>
                  <a:schemeClr val="bg1"/>
                </a:solidFill>
                <a:latin typeface="Tahoma" pitchFamily="34" charset="0"/>
                <a:ea typeface="Times New Roman" pitchFamily="18" charset="0"/>
                <a:cs typeface="Tahoma" pitchFamily="34" charset="0"/>
              </a:rPr>
              <a:t>Δημόσιους και δωρεάν βρεφονηπιακούς σταθμούς </a:t>
            </a:r>
            <a:endParaRPr kumimoji="0" lang="el-GR" sz="2800" b="1" i="0" u="none" strike="noStrike" cap="none" normalizeH="0" baseline="0" dirty="0" smtClean="0">
              <a:ln>
                <a:noFill/>
              </a:ln>
              <a:solidFill>
                <a:schemeClr val="bg1"/>
              </a:solidFill>
              <a:effectLst/>
              <a:latin typeface="Tahoma" pitchFamily="34" charset="0"/>
              <a:ea typeface="Times New Roman" pitchFamily="18" charset="0"/>
              <a:cs typeface="Tahoma" pitchFamily="34" charset="0"/>
            </a:endParaRPr>
          </a:p>
          <a:p>
            <a:pPr marL="0" marR="0" lvl="0" indent="0" algn="just" defTabSz="914400" rtl="0" eaLnBrk="1" fontAlgn="base" latinLnBrk="0" hangingPunct="1">
              <a:lnSpc>
                <a:spcPct val="100000"/>
              </a:lnSpc>
              <a:spcBef>
                <a:spcPct val="0"/>
              </a:spcBef>
              <a:spcAft>
                <a:spcPct val="0"/>
              </a:spcAft>
              <a:buClrTx/>
              <a:buSzTx/>
              <a:tabLst>
                <a:tab pos="457200" algn="l"/>
              </a:tabLst>
            </a:pPr>
            <a:endParaRPr lang="el-GR" sz="2800" b="1" dirty="0" smtClean="0">
              <a:solidFill>
                <a:schemeClr val="bg1"/>
              </a:solidFill>
              <a:latin typeface="Tahoma" pitchFamily="34" charset="0"/>
              <a:ea typeface="Times New Roman" pitchFamily="18" charset="0"/>
              <a:cs typeface="Tahoma" pitchFamily="34" charset="0"/>
            </a:endParaRP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tab pos="457200" algn="l"/>
              </a:tabLst>
            </a:pPr>
            <a:r>
              <a:rPr lang="el-GR" sz="2800" b="1" dirty="0" smtClean="0">
                <a:solidFill>
                  <a:schemeClr val="bg1"/>
                </a:solidFill>
                <a:latin typeface="Tahoma" pitchFamily="34" charset="0"/>
                <a:ea typeface="Times New Roman" pitchFamily="18" charset="0"/>
                <a:cs typeface="Tahoma" pitchFamily="34" charset="0"/>
              </a:rPr>
              <a:t>Δημόσια και δωρεάν Παιδεία για όλα τα παιδιά</a:t>
            </a: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tab pos="457200" algn="l"/>
              </a:tabLst>
            </a:pPr>
            <a:endParaRPr lang="el-GR" sz="2800" b="1" dirty="0" smtClean="0">
              <a:solidFill>
                <a:schemeClr val="bg1"/>
              </a:solidFill>
              <a:latin typeface="Tahoma" pitchFamily="34" charset="0"/>
              <a:ea typeface="Times New Roman" pitchFamily="18" charset="0"/>
              <a:cs typeface="Tahoma" pitchFamily="34" charset="0"/>
            </a:endParaRP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tab pos="457200" algn="l"/>
              </a:tabLst>
            </a:pPr>
            <a:r>
              <a:rPr lang="el-GR" sz="2800" b="1" dirty="0" smtClean="0">
                <a:solidFill>
                  <a:schemeClr val="bg1"/>
                </a:solidFill>
                <a:latin typeface="Tahoma" pitchFamily="34" charset="0"/>
                <a:ea typeface="Times New Roman" pitchFamily="18" charset="0"/>
                <a:cs typeface="Tahoma" pitchFamily="34" charset="0"/>
              </a:rPr>
              <a:t>Ελεύθερο χρόνο </a:t>
            </a:r>
          </a:p>
          <a:p>
            <a:pPr marL="0" marR="0" lvl="0" indent="0" algn="just" defTabSz="914400" rtl="0" eaLnBrk="1" fontAlgn="base" latinLnBrk="0" hangingPunct="1">
              <a:lnSpc>
                <a:spcPct val="100000"/>
              </a:lnSpc>
              <a:spcBef>
                <a:spcPct val="0"/>
              </a:spcBef>
              <a:spcAft>
                <a:spcPct val="0"/>
              </a:spcAft>
              <a:buClrTx/>
              <a:buSzTx/>
              <a:tabLst>
                <a:tab pos="457200" algn="l"/>
              </a:tabLst>
            </a:pPr>
            <a:endParaRPr kumimoji="0" lang="el-GR" sz="3200" b="1" i="0" u="none" strike="noStrike" cap="none" normalizeH="0" baseline="0" dirty="0" smtClean="0">
              <a:ln>
                <a:noFill/>
              </a:ln>
              <a:solidFill>
                <a:schemeClr val="bg1"/>
              </a:solidFill>
              <a:effectLst/>
              <a:latin typeface="Tahoma" pitchFamily="34" charset="0"/>
              <a:ea typeface="Times New Roman" pitchFamily="18" charset="0"/>
              <a:cs typeface="Tahoma"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tab pos="457200" algn="l"/>
              </a:tabLst>
            </a:pPr>
            <a:endParaRPr lang="el-GR" sz="3200" b="1" dirty="0" smtClean="0">
              <a:latin typeface="Tahoma" pitchFamily="34" charset="0"/>
              <a:ea typeface="Times New Roman" pitchFamily="18" charset="0"/>
              <a:cs typeface="Tahoma"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tab pos="457200" algn="l"/>
              </a:tabLst>
            </a:pPr>
            <a:endParaRPr kumimoji="0" lang="el-GR" sz="32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tab pos="457200" algn="l"/>
              </a:tabLst>
            </a:pPr>
            <a:endParaRPr lang="el-GR" sz="3200" b="1" dirty="0" smtClean="0">
              <a:latin typeface="Tahoma" pitchFamily="34" charset="0"/>
              <a:ea typeface="Times New Roman" pitchFamily="18" charset="0"/>
              <a:cs typeface="Tahoma"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tab pos="457200" algn="l"/>
              </a:tabLst>
            </a:pPr>
            <a:endParaRPr kumimoji="0" lang="el-GR" sz="32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tab pos="457200" algn="l"/>
              </a:tabLst>
            </a:pPr>
            <a:endParaRPr lang="el-GR" sz="3200" b="1" dirty="0" smtClean="0">
              <a:latin typeface="Tahoma" pitchFamily="34" charset="0"/>
              <a:ea typeface="Times New Roman" pitchFamily="18" charset="0"/>
              <a:cs typeface="Tahoma"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tab pos="457200" algn="l"/>
              </a:tabLst>
            </a:pPr>
            <a:endParaRPr kumimoji="0" lang="el-GR" sz="32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endParaRPr>
          </a:p>
          <a:p>
            <a:pPr marL="0" marR="0" lvl="0" indent="0" algn="just" defTabSz="914400" rtl="0" eaLnBrk="1" fontAlgn="base" latinLnBrk="0" hangingPunct="1">
              <a:lnSpc>
                <a:spcPct val="100000"/>
              </a:lnSpc>
              <a:spcBef>
                <a:spcPct val="0"/>
              </a:spcBef>
              <a:spcAft>
                <a:spcPct val="0"/>
              </a:spcAft>
              <a:buClrTx/>
              <a:buSzTx/>
              <a:tabLst>
                <a:tab pos="457200" algn="l"/>
              </a:tabLst>
            </a:pP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214290"/>
            <a:ext cx="8229600" cy="1785918"/>
          </a:xfrm>
        </p:spPr>
        <p:txBody>
          <a:bodyPr>
            <a:normAutofit fontScale="90000"/>
          </a:bodyPr>
          <a:lstStyle/>
          <a:p>
            <a:r>
              <a:rPr lang="el-GR" dirty="0" smtClean="0"/>
              <a:t/>
            </a:r>
            <a:br>
              <a:rPr lang="el-GR" dirty="0" smtClean="0"/>
            </a:br>
            <a:r>
              <a:rPr lang="el-GR" dirty="0" smtClean="0">
                <a:solidFill>
                  <a:schemeClr val="tx1">
                    <a:lumMod val="95000"/>
                  </a:schemeClr>
                </a:solidFill>
              </a:rPr>
              <a:t>ΟΙ ΓΥΝΑΙΚΕΣ ΔΙΕΚΔΙΚΟΝ ΚΑΙ ΓΙΑ ΤΑ ΠΑΙΔΙΑ ΤΟΥΣ</a:t>
            </a:r>
            <a:r>
              <a:rPr lang="el-GR" dirty="0" smtClean="0"/>
              <a:t/>
            </a:r>
            <a:br>
              <a:rPr lang="el-GR" dirty="0" smtClean="0"/>
            </a:br>
            <a:endParaRPr lang="el-GR" dirty="0"/>
          </a:p>
        </p:txBody>
      </p:sp>
      <p:pic>
        <p:nvPicPr>
          <p:cNvPr id="4" name="Picture 2" descr="C:\Users\ΠΕΙΡΑΙΑΣ\Pictures\μαθητες 3.jpg"/>
          <p:cNvPicPr>
            <a:picLocks noChangeAspect="1" noChangeArrowheads="1"/>
          </p:cNvPicPr>
          <p:nvPr/>
        </p:nvPicPr>
        <p:blipFill>
          <a:blip r:embed="rId2"/>
          <a:srcRect/>
          <a:stretch>
            <a:fillRect/>
          </a:stretch>
        </p:blipFill>
        <p:spPr bwMode="auto">
          <a:xfrm>
            <a:off x="1571604" y="2309260"/>
            <a:ext cx="6429420" cy="428015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idx="4294967295"/>
          </p:nvPr>
        </p:nvSpPr>
        <p:spPr>
          <a:xfrm>
            <a:off x="500034" y="214290"/>
            <a:ext cx="7920038" cy="792162"/>
          </a:xfrm>
          <a:solidFill>
            <a:schemeClr val="accent5">
              <a:lumMod val="40000"/>
              <a:lumOff val="60000"/>
            </a:schemeClr>
          </a:solidFill>
        </p:spPr>
        <p:txBody>
          <a:bodyPr>
            <a:normAutofit/>
          </a:bodyPr>
          <a:lstStyle/>
          <a:p>
            <a:r>
              <a:rPr lang="el-GR" sz="4400" dirty="0">
                <a:solidFill>
                  <a:schemeClr val="bg1"/>
                </a:solidFill>
              </a:rPr>
              <a:t>Ακόμα κι αν δεν το </a:t>
            </a:r>
            <a:r>
              <a:rPr lang="el-GR" sz="4400" dirty="0" smtClean="0">
                <a:solidFill>
                  <a:schemeClr val="bg1"/>
                </a:solidFill>
              </a:rPr>
              <a:t>ήξερες,</a:t>
            </a:r>
            <a:endParaRPr lang="el-GR" dirty="0">
              <a:solidFill>
                <a:schemeClr val="bg1"/>
              </a:solidFill>
            </a:endParaRPr>
          </a:p>
        </p:txBody>
      </p:sp>
      <p:sp>
        <p:nvSpPr>
          <p:cNvPr id="5" name="Θέση κειμένου 4"/>
          <p:cNvSpPr>
            <a:spLocks noGrp="1"/>
          </p:cNvSpPr>
          <p:nvPr>
            <p:ph type="body" idx="4294967295"/>
          </p:nvPr>
        </p:nvSpPr>
        <p:spPr>
          <a:xfrm>
            <a:off x="430212" y="1142984"/>
            <a:ext cx="8713788" cy="5472112"/>
          </a:xfrm>
          <a:solidFill>
            <a:schemeClr val="accent5">
              <a:lumMod val="40000"/>
              <a:lumOff val="60000"/>
            </a:schemeClr>
          </a:solidFill>
        </p:spPr>
        <p:txBody>
          <a:bodyPr>
            <a:noAutofit/>
          </a:bodyPr>
          <a:lstStyle/>
          <a:p>
            <a:pPr marL="137160" indent="0">
              <a:buNone/>
            </a:pPr>
            <a:r>
              <a:rPr lang="el-GR" sz="3200" dirty="0" smtClean="0">
                <a:solidFill>
                  <a:schemeClr val="bg1"/>
                </a:solidFill>
              </a:rPr>
              <a:t>ίσως </a:t>
            </a:r>
            <a:r>
              <a:rPr lang="el-GR" sz="3200" dirty="0">
                <a:solidFill>
                  <a:schemeClr val="bg1"/>
                </a:solidFill>
              </a:rPr>
              <a:t>έχεις παρατηρήσει ότι τη μέρα αυτή μερικοί προσφέρουν στις γυναίκες λουλούδια</a:t>
            </a:r>
            <a:r>
              <a:rPr lang="el-GR" sz="3200" dirty="0" smtClean="0">
                <a:solidFill>
                  <a:schemeClr val="bg1"/>
                </a:solidFill>
              </a:rPr>
              <a:t>,</a:t>
            </a:r>
          </a:p>
          <a:p>
            <a:pPr marL="137160" indent="0">
              <a:buNone/>
            </a:pPr>
            <a:r>
              <a:rPr lang="el-GR" sz="3200" dirty="0" smtClean="0">
                <a:solidFill>
                  <a:schemeClr val="bg1"/>
                </a:solidFill>
              </a:rPr>
              <a:t>άλλοι </a:t>
            </a:r>
            <a:r>
              <a:rPr lang="el-GR" sz="3200" dirty="0">
                <a:solidFill>
                  <a:schemeClr val="bg1"/>
                </a:solidFill>
              </a:rPr>
              <a:t>τους εύχονται Χρόνια </a:t>
            </a:r>
            <a:r>
              <a:rPr lang="el-GR" sz="3200" dirty="0" smtClean="0">
                <a:solidFill>
                  <a:schemeClr val="bg1"/>
                </a:solidFill>
              </a:rPr>
              <a:t>Πολλά !</a:t>
            </a:r>
          </a:p>
          <a:p>
            <a:pPr marL="137160" indent="0">
              <a:buNone/>
            </a:pPr>
            <a:r>
              <a:rPr lang="el-GR" sz="3200" dirty="0" smtClean="0">
                <a:solidFill>
                  <a:schemeClr val="bg1"/>
                </a:solidFill>
              </a:rPr>
              <a:t>Και αν </a:t>
            </a:r>
            <a:r>
              <a:rPr lang="el-GR" sz="3200" dirty="0">
                <a:solidFill>
                  <a:schemeClr val="bg1"/>
                </a:solidFill>
              </a:rPr>
              <a:t>είσαι από εκείνους που δεν τους ξεφεύγει τίποτα, μπορεί να πρόσεξες ότι κάποιοι μιλούν για </a:t>
            </a:r>
            <a:r>
              <a:rPr lang="el-GR" sz="3200" dirty="0" smtClean="0">
                <a:solidFill>
                  <a:schemeClr val="bg1"/>
                </a:solidFill>
              </a:rPr>
              <a:t>τα</a:t>
            </a:r>
            <a:r>
              <a:rPr lang="en-US" sz="3200" dirty="0" smtClean="0">
                <a:solidFill>
                  <a:schemeClr val="bg1"/>
                </a:solidFill>
              </a:rPr>
              <a:t>:</a:t>
            </a:r>
            <a:endParaRPr lang="el-GR" sz="3200" dirty="0" smtClean="0">
              <a:solidFill>
                <a:schemeClr val="bg1"/>
              </a:solidFill>
            </a:endParaRPr>
          </a:p>
          <a:p>
            <a:pPr marL="137160" indent="0">
              <a:buNone/>
            </a:pPr>
            <a:r>
              <a:rPr lang="el-GR" sz="4800" b="1" dirty="0" smtClean="0">
                <a:solidFill>
                  <a:schemeClr val="bg1"/>
                </a:solidFill>
              </a:rPr>
              <a:t> </a:t>
            </a:r>
            <a:r>
              <a:rPr lang="el-GR" sz="4800" b="1" dirty="0">
                <a:solidFill>
                  <a:schemeClr val="bg1"/>
                </a:solidFill>
              </a:rPr>
              <a:t>«δικαιώματα της γυναίκας».</a:t>
            </a:r>
          </a:p>
          <a:p>
            <a:pPr marL="137160" indent="0">
              <a:buNone/>
            </a:pPr>
            <a:endParaRPr lang="el-GR" sz="3200" dirty="0">
              <a:solidFill>
                <a:schemeClr val="bg1">
                  <a:lumMod val="50000"/>
                  <a:lumOff val="50000"/>
                </a:schemeClr>
              </a:solidFill>
            </a:endParaRPr>
          </a:p>
          <a:p>
            <a:endParaRPr lang="el-GR" dirty="0"/>
          </a:p>
        </p:txBody>
      </p:sp>
    </p:spTree>
    <p:extLst>
      <p:ext uri="{BB962C8B-B14F-4D97-AF65-F5344CB8AC3E}">
        <p14:creationId xmlns:p14="http://schemas.microsoft.com/office/powerpoint/2010/main" xmlns="" val="23440267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 calcmode="lin" valueType="num">
                                      <p:cBhvr>
                                        <p:cTn id="21"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 calcmode="lin" valueType="num">
                                      <p:cBhvr>
                                        <p:cTn id="28"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 calcmode="lin" valueType="num">
                                      <p:cBhvr>
                                        <p:cTn id="35"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6"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37"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38"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14290"/>
            <a:ext cx="8258204" cy="3643338"/>
          </a:xfrm>
          <a:solidFill>
            <a:schemeClr val="accent2">
              <a:lumMod val="20000"/>
              <a:lumOff val="80000"/>
            </a:schemeClr>
          </a:solidFill>
        </p:spPr>
        <p:txBody>
          <a:bodyPr>
            <a:normAutofit fontScale="90000"/>
          </a:bodyPr>
          <a:lstStyle/>
          <a:p>
            <a:pPr lvl="1"/>
            <a:r>
              <a:rPr lang="el-GR" sz="2800" b="1" i="1" dirty="0" smtClean="0"/>
              <a:t> Ένα σχολείο που θα μορφώνει ολόπλευρα όλα τα παιδιά σύμφωνα με τις μεγάλες επιστημονικές και τεχνολογικές δυνατότητες της εποχής. </a:t>
            </a:r>
            <a:br>
              <a:rPr lang="el-GR" sz="2800" b="1" i="1" dirty="0" smtClean="0"/>
            </a:br>
            <a:r>
              <a:rPr lang="el-GR" sz="2800" b="1" i="1" dirty="0"/>
              <a:t/>
            </a:r>
            <a:br>
              <a:rPr lang="el-GR" sz="2800" b="1" i="1" dirty="0"/>
            </a:br>
            <a:r>
              <a:rPr lang="el-GR" sz="2800" b="1" i="1" smtClean="0"/>
              <a:t>«Δε </a:t>
            </a:r>
            <a:r>
              <a:rPr lang="el-GR" sz="2800" b="1" i="1" dirty="0"/>
              <a:t>μαθαίνουμε για να μαθαίνουμε, μαθαίνουμε για να καλυτερεύσουμε τη ζωή μας και </a:t>
            </a:r>
            <a:r>
              <a:rPr lang="el-GR" sz="2800" b="1" i="1"/>
              <a:t>τον </a:t>
            </a:r>
            <a:r>
              <a:rPr lang="el-GR" sz="2800" b="1" i="1" smtClean="0"/>
              <a:t>κόσμο.»</a:t>
            </a:r>
            <a:r>
              <a:rPr lang="el-GR" sz="2800" b="1" i="1" dirty="0" smtClean="0"/>
              <a:t/>
            </a:r>
            <a:br>
              <a:rPr lang="el-GR" sz="2800" b="1" i="1" dirty="0" smtClean="0"/>
            </a:br>
            <a:r>
              <a:rPr lang="el-GR" b="1" i="1" dirty="0" smtClean="0"/>
              <a:t>Δ. Γληνός</a:t>
            </a:r>
            <a:br>
              <a:rPr lang="el-GR" b="1" i="1" dirty="0" smtClean="0"/>
            </a:br>
            <a:endParaRPr lang="el-GR" sz="2400" b="1" dirty="0"/>
          </a:p>
        </p:txBody>
      </p:sp>
      <p:pic>
        <p:nvPicPr>
          <p:cNvPr id="4" name="Picture 3" descr="http://www.rizospastis.gr/getImage.do?size=medium&amp;id=374653&amp;format=.jpg"/>
          <p:cNvPicPr/>
          <p:nvPr/>
        </p:nvPicPr>
        <p:blipFill>
          <a:blip r:embed="rId2"/>
          <a:srcRect/>
          <a:stretch>
            <a:fillRect/>
          </a:stretch>
        </p:blipFill>
        <p:spPr bwMode="auto">
          <a:xfrm>
            <a:off x="428596" y="3429000"/>
            <a:ext cx="8501122" cy="3143272"/>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0034" y="428604"/>
            <a:ext cx="8229600" cy="6215106"/>
          </a:xfrm>
          <a:solidFill>
            <a:schemeClr val="accent3">
              <a:lumMod val="40000"/>
              <a:lumOff val="60000"/>
            </a:schemeClr>
          </a:solidFill>
        </p:spPr>
        <p:txBody>
          <a:bodyPr>
            <a:normAutofit/>
          </a:bodyPr>
          <a:lstStyle/>
          <a:p>
            <a:pPr lvl="1" algn="ctr"/>
            <a:r>
              <a:rPr lang="el-GR" sz="2400" b="1" dirty="0" smtClean="0">
                <a:solidFill>
                  <a:schemeClr val="bg1"/>
                </a:solidFill>
                <a:latin typeface="+mj-lt"/>
                <a:cs typeface="Angsana New" pitchFamily="18" charset="-34"/>
              </a:rPr>
              <a:t>Να </a:t>
            </a:r>
            <a:r>
              <a:rPr lang="el-GR" sz="2400" b="1" dirty="0">
                <a:solidFill>
                  <a:schemeClr val="bg1"/>
                </a:solidFill>
                <a:latin typeface="+mj-lt"/>
                <a:cs typeface="Angsana New" pitchFamily="18" charset="-34"/>
              </a:rPr>
              <a:t>μην κλείσει κανένας παιδικός </a:t>
            </a:r>
            <a:r>
              <a:rPr lang="el-GR" sz="2400" b="1" dirty="0" smtClean="0">
                <a:solidFill>
                  <a:schemeClr val="bg1"/>
                </a:solidFill>
                <a:latin typeface="+mj-lt"/>
                <a:cs typeface="Angsana New" pitchFamily="18" charset="-34"/>
              </a:rPr>
              <a:t>σταθμός</a:t>
            </a:r>
            <a:r>
              <a:rPr lang="el-GR" sz="2400" b="1" dirty="0">
                <a:solidFill>
                  <a:schemeClr val="bg1"/>
                </a:solidFill>
                <a:latin typeface="+mj-lt"/>
                <a:cs typeface="Angsana New" pitchFamily="18" charset="-34"/>
              </a:rPr>
              <a:t>.</a:t>
            </a:r>
            <a:r>
              <a:rPr lang="el-GR" sz="2400" b="1" dirty="0" smtClean="0">
                <a:solidFill>
                  <a:schemeClr val="bg1"/>
                </a:solidFill>
                <a:latin typeface="+mj-lt"/>
                <a:cs typeface="Angsana New" pitchFamily="18" charset="-34"/>
              </a:rPr>
              <a:t/>
            </a:r>
            <a:br>
              <a:rPr lang="el-GR" sz="2400" b="1" dirty="0" smtClean="0">
                <a:solidFill>
                  <a:schemeClr val="bg1"/>
                </a:solidFill>
                <a:latin typeface="+mj-lt"/>
                <a:cs typeface="Angsana New" pitchFamily="18" charset="-34"/>
              </a:rPr>
            </a:br>
            <a:r>
              <a:rPr lang="el-GR" sz="2400" b="1" dirty="0" smtClean="0">
                <a:solidFill>
                  <a:schemeClr val="bg1"/>
                </a:solidFill>
                <a:latin typeface="+mj-lt"/>
                <a:cs typeface="Angsana New" pitchFamily="18" charset="-34"/>
              </a:rPr>
              <a:t> </a:t>
            </a:r>
            <a:r>
              <a:rPr lang="el-GR" sz="2400" b="1" dirty="0">
                <a:solidFill>
                  <a:schemeClr val="bg1"/>
                </a:solidFill>
                <a:latin typeface="+mj-lt"/>
                <a:cs typeface="Angsana New" pitchFamily="18" charset="-34"/>
              </a:rPr>
              <a:t>Ν</a:t>
            </a:r>
            <a:r>
              <a:rPr lang="el-GR" sz="2400" b="1" dirty="0" smtClean="0">
                <a:solidFill>
                  <a:schemeClr val="bg1"/>
                </a:solidFill>
                <a:latin typeface="+mj-lt"/>
                <a:cs typeface="Angsana New" pitchFamily="18" charset="-34"/>
              </a:rPr>
              <a:t>α </a:t>
            </a:r>
            <a:r>
              <a:rPr lang="el-GR" sz="2400" b="1" dirty="0">
                <a:solidFill>
                  <a:schemeClr val="bg1"/>
                </a:solidFill>
                <a:latin typeface="+mj-lt"/>
                <a:cs typeface="Angsana New" pitchFamily="18" charset="-34"/>
              </a:rPr>
              <a:t>προσληφθεί μόνιμο προσωπικό για την κάλυψη όλων των αναγκών. </a:t>
            </a:r>
            <a:r>
              <a:rPr lang="el-GR" sz="2400" b="1" dirty="0" smtClean="0">
                <a:solidFill>
                  <a:schemeClr val="bg1"/>
                </a:solidFill>
                <a:latin typeface="+mj-lt"/>
                <a:cs typeface="Angsana New" pitchFamily="18" charset="-34"/>
              </a:rPr>
              <a:t/>
            </a:r>
            <a:br>
              <a:rPr lang="el-GR" sz="2400" b="1" dirty="0" smtClean="0">
                <a:solidFill>
                  <a:schemeClr val="bg1"/>
                </a:solidFill>
                <a:latin typeface="+mj-lt"/>
                <a:cs typeface="Angsana New" pitchFamily="18" charset="-34"/>
              </a:rPr>
            </a:br>
            <a:r>
              <a:rPr lang="el-GR" sz="2400" b="1" dirty="0" smtClean="0">
                <a:solidFill>
                  <a:schemeClr val="bg1"/>
                </a:solidFill>
                <a:latin typeface="+mj-lt"/>
                <a:cs typeface="Angsana New" pitchFamily="18" charset="-34"/>
              </a:rPr>
              <a:t>Εγγραφή  όλων </a:t>
            </a:r>
            <a:r>
              <a:rPr lang="el-GR" sz="2400" b="1" dirty="0">
                <a:solidFill>
                  <a:schemeClr val="bg1"/>
                </a:solidFill>
                <a:latin typeface="+mj-lt"/>
                <a:cs typeface="Angsana New" pitchFamily="18" charset="-34"/>
              </a:rPr>
              <a:t>των παιδιών στους παιδικούς σταθμούς χωρίς περιορισμούς, κατάργηση των </a:t>
            </a:r>
            <a:r>
              <a:rPr lang="el-GR" sz="2400" b="1" dirty="0" smtClean="0">
                <a:solidFill>
                  <a:schemeClr val="bg1"/>
                </a:solidFill>
                <a:latin typeface="+mj-lt"/>
                <a:cs typeface="Angsana New" pitchFamily="18" charset="-34"/>
              </a:rPr>
              <a:t>τροφείων.</a:t>
            </a:r>
            <a:r>
              <a:rPr lang="el-GR" sz="1600" b="1" dirty="0">
                <a:latin typeface="+mj-lt"/>
              </a:rPr>
              <a:t/>
            </a:r>
            <a:br>
              <a:rPr lang="el-GR" sz="1600" b="1" dirty="0">
                <a:latin typeface="+mj-lt"/>
              </a:rPr>
            </a:br>
            <a:endParaRPr lang="el-GR" b="1" dirty="0">
              <a:latin typeface="+mj-lt"/>
            </a:endParaRPr>
          </a:p>
        </p:txBody>
      </p:sp>
      <p:pic>
        <p:nvPicPr>
          <p:cNvPr id="6" name="Picture 5" descr="http://www.rizospastis.gr/getImage.do?size=medium&amp;id=93564&amp;format=.jpg"/>
          <p:cNvPicPr/>
          <p:nvPr/>
        </p:nvPicPr>
        <p:blipFill>
          <a:blip r:embed="rId2"/>
          <a:srcRect/>
          <a:stretch>
            <a:fillRect/>
          </a:stretch>
        </p:blipFill>
        <p:spPr bwMode="auto">
          <a:xfrm>
            <a:off x="1571604" y="785794"/>
            <a:ext cx="6286544" cy="2643206"/>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p:cNvSpPr>
          <p:nvPr>
            <p:ph type="title"/>
          </p:nvPr>
        </p:nvSpPr>
        <p:spPr>
          <a:xfrm>
            <a:off x="467544" y="332656"/>
            <a:ext cx="8229600" cy="2810592"/>
          </a:xfrm>
          <a:solidFill>
            <a:schemeClr val="accent6">
              <a:lumMod val="20000"/>
              <a:lumOff val="80000"/>
            </a:schemeClr>
          </a:solidFill>
        </p:spPr>
        <p:txBody>
          <a:bodyPr>
            <a:normAutofit fontScale="90000"/>
          </a:bodyPr>
          <a:lstStyle/>
          <a:p>
            <a:pPr algn="l"/>
            <a:r>
              <a:rPr lang="el-GR" sz="3600" dirty="0" smtClean="0">
                <a:solidFill>
                  <a:schemeClr val="bg1"/>
                </a:solidFill>
                <a:effectLst/>
              </a:rPr>
              <a:t/>
            </a:r>
            <a:br>
              <a:rPr lang="el-GR" sz="3600" dirty="0" smtClean="0">
                <a:solidFill>
                  <a:schemeClr val="bg1"/>
                </a:solidFill>
                <a:effectLst/>
              </a:rPr>
            </a:br>
            <a:r>
              <a:rPr lang="el-GR" sz="4000" dirty="0" smtClean="0">
                <a:solidFill>
                  <a:schemeClr val="bg1"/>
                </a:solidFill>
                <a:effectLst/>
              </a:rPr>
              <a:t>Έτσι </a:t>
            </a:r>
            <a:r>
              <a:rPr lang="el-GR" sz="4000" dirty="0">
                <a:solidFill>
                  <a:schemeClr val="bg1"/>
                </a:solidFill>
                <a:effectLst/>
              </a:rPr>
              <a:t>οι εργαζόμενες γυναίκες </a:t>
            </a:r>
            <a:r>
              <a:rPr lang="el-GR" sz="4000" dirty="0" smtClean="0">
                <a:solidFill>
                  <a:schemeClr val="bg1"/>
                </a:solidFill>
                <a:effectLst/>
              </a:rPr>
              <a:t>συνεχίζουν τον αγώνα τους, μαζί  με τους άντρες και τα παιδιά τους, για τα σύγχρονα δικαιώματα τους !</a:t>
            </a:r>
            <a:r>
              <a:rPr lang="el-GR" sz="2800" dirty="0">
                <a:solidFill>
                  <a:schemeClr val="tx1"/>
                </a:solidFill>
                <a:effectLst/>
              </a:rPr>
              <a:t/>
            </a:r>
            <a:br>
              <a:rPr lang="el-GR" sz="2800" dirty="0">
                <a:solidFill>
                  <a:schemeClr val="tx1"/>
                </a:solidFill>
                <a:effectLst/>
              </a:rPr>
            </a:br>
            <a:endParaRPr lang="el-GR" dirty="0">
              <a:solidFill>
                <a:schemeClr val="tx1"/>
              </a:solidFill>
            </a:endParaRPr>
          </a:p>
        </p:txBody>
      </p:sp>
      <p:pic>
        <p:nvPicPr>
          <p:cNvPr id="6" name="Θέση περιεχομένου 5"/>
          <p:cNvPicPr>
            <a:picLocks noGrp="1" noChangeAspect="1"/>
          </p:cNvPicPr>
          <p:nvPr>
            <p:ph sz="half" idx="1"/>
          </p:nvPr>
        </p:nvPicPr>
        <p:blipFill>
          <a:blip r:embed="rId2">
            <a:extLst>
              <a:ext uri="{28A0092B-C50C-407E-A947-70E740481C1C}">
                <a14:useLocalDpi xmlns:a14="http://schemas.microsoft.com/office/drawing/2010/main" xmlns="" val="0"/>
              </a:ext>
            </a:extLst>
          </a:blip>
          <a:stretch>
            <a:fillRect/>
          </a:stretch>
        </p:blipFill>
        <p:spPr>
          <a:xfrm>
            <a:off x="500034" y="3500438"/>
            <a:ext cx="3810000" cy="2552700"/>
          </a:xfrm>
        </p:spPr>
      </p:pic>
      <p:pic>
        <p:nvPicPr>
          <p:cNvPr id="8" name="Θέση περιεχομένου 7"/>
          <p:cNvPicPr>
            <a:picLocks noGrp="1" noChangeAspect="1"/>
          </p:cNvPicPr>
          <p:nvPr>
            <p:ph sz="half" idx="2"/>
          </p:nvPr>
        </p:nvPicPr>
        <p:blipFill>
          <a:blip r:embed="rId3">
            <a:extLst>
              <a:ext uri="{28A0092B-C50C-407E-A947-70E740481C1C}">
                <a14:useLocalDpi xmlns:a14="http://schemas.microsoft.com/office/drawing/2010/main" xmlns="" val="0"/>
              </a:ext>
            </a:extLst>
          </a:blip>
          <a:stretch>
            <a:fillRect/>
          </a:stretch>
        </p:blipFill>
        <p:spPr>
          <a:xfrm>
            <a:off x="4786314" y="3500438"/>
            <a:ext cx="3857620" cy="2479899"/>
          </a:xfrm>
        </p:spPr>
      </p:pic>
    </p:spTree>
    <p:extLst>
      <p:ext uri="{BB962C8B-B14F-4D97-AF65-F5344CB8AC3E}">
        <p14:creationId xmlns:p14="http://schemas.microsoft.com/office/powerpoint/2010/main" xmlns="" val="30980184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329642" cy="6023632"/>
          </a:xfrm>
          <a:solidFill>
            <a:schemeClr val="accent5">
              <a:lumMod val="40000"/>
              <a:lumOff val="60000"/>
            </a:schemeClr>
          </a:solidFill>
        </p:spPr>
        <p:style>
          <a:lnRef idx="2">
            <a:schemeClr val="accent1"/>
          </a:lnRef>
          <a:fillRef idx="1">
            <a:schemeClr val="lt1"/>
          </a:fillRef>
          <a:effectRef idx="0">
            <a:schemeClr val="accent1"/>
          </a:effectRef>
          <a:fontRef idx="minor">
            <a:schemeClr val="dk1"/>
          </a:fontRef>
        </p:style>
        <p:txBody>
          <a:bodyPr>
            <a:normAutofit fontScale="70000" lnSpcReduction="20000"/>
          </a:bodyPr>
          <a:lstStyle/>
          <a:p>
            <a:endParaRPr lang="el-GR" dirty="0" smtClean="0"/>
          </a:p>
          <a:p>
            <a:pPr>
              <a:lnSpc>
                <a:spcPct val="120000"/>
              </a:lnSpc>
              <a:buNone/>
            </a:pPr>
            <a:r>
              <a:rPr lang="el-GR" sz="5100" b="1" dirty="0" smtClean="0">
                <a:solidFill>
                  <a:schemeClr val="bg1"/>
                </a:solidFill>
              </a:rPr>
              <a:t>Η Ομοσπονδία Γυναικών Ελλάδας </a:t>
            </a:r>
          </a:p>
          <a:p>
            <a:pPr>
              <a:lnSpc>
                <a:spcPct val="120000"/>
              </a:lnSpc>
              <a:buNone/>
            </a:pPr>
            <a:r>
              <a:rPr lang="el-GR" sz="5100" b="1" dirty="0" smtClean="0">
                <a:solidFill>
                  <a:schemeClr val="bg1"/>
                </a:solidFill>
              </a:rPr>
              <a:t>(ΟΓΕ) είναι ριζοσπαστικό γυναικείο κίνημα. </a:t>
            </a:r>
          </a:p>
          <a:p>
            <a:pPr>
              <a:lnSpc>
                <a:spcPct val="120000"/>
              </a:lnSpc>
              <a:buNone/>
            </a:pPr>
            <a:endParaRPr lang="el-GR" sz="5100" b="1" dirty="0" smtClean="0">
              <a:solidFill>
                <a:schemeClr val="bg1"/>
              </a:solidFill>
            </a:endParaRPr>
          </a:p>
          <a:p>
            <a:pPr>
              <a:lnSpc>
                <a:spcPct val="120000"/>
              </a:lnSpc>
              <a:buNone/>
            </a:pPr>
            <a:r>
              <a:rPr lang="el-GR" sz="5100" b="1" dirty="0" smtClean="0">
                <a:solidFill>
                  <a:schemeClr val="bg1"/>
                </a:solidFill>
              </a:rPr>
              <a:t>Οι γυναίκες της ΟΓΕ, παλεύουν για τα δικαιώματα  της γυναίκας των λαϊκών οικογενειών.</a:t>
            </a:r>
          </a:p>
          <a:p>
            <a:pPr>
              <a:lnSpc>
                <a:spcPct val="120000"/>
              </a:lnSpc>
              <a:buNone/>
            </a:pPr>
            <a:r>
              <a:rPr lang="el-GR" sz="5100" b="1" dirty="0" smtClean="0">
                <a:solidFill>
                  <a:schemeClr val="bg1"/>
                </a:solidFill>
              </a:rPr>
              <a:t> </a:t>
            </a:r>
            <a:endParaRPr lang="el-GR" sz="5100" dirty="0" smtClean="0">
              <a:solidFill>
                <a:schemeClr val="bg1"/>
              </a:solidFill>
            </a:endParaRPr>
          </a:p>
        </p:txBody>
      </p:sp>
    </p:spTree>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357166"/>
            <a:ext cx="8229600" cy="6000792"/>
          </a:xfrm>
          <a:solidFill>
            <a:schemeClr val="accent2">
              <a:lumMod val="40000"/>
              <a:lumOff val="60000"/>
            </a:schemeClr>
          </a:solidFill>
          <a:ln>
            <a:solidFill>
              <a:schemeClr val="accent1"/>
            </a:solidFill>
          </a:ln>
        </p:spPr>
        <p:txBody>
          <a:bodyPr>
            <a:normAutofit/>
          </a:bodyPr>
          <a:lstStyle/>
          <a:p>
            <a:pPr algn="ctr">
              <a:buNone/>
            </a:pPr>
            <a:r>
              <a:rPr lang="el-GR" dirty="0" smtClean="0">
                <a:solidFill>
                  <a:schemeClr val="bg1"/>
                </a:solidFill>
              </a:rPr>
              <a:t>Ποιος φταίει για τη γυναικεία ανισοτιμία και καταπίεση;</a:t>
            </a:r>
          </a:p>
          <a:p>
            <a:pPr algn="ctr">
              <a:buNone/>
            </a:pPr>
            <a:endParaRPr lang="el-GR" dirty="0" smtClean="0">
              <a:solidFill>
                <a:schemeClr val="bg1"/>
              </a:solidFill>
            </a:endParaRPr>
          </a:p>
          <a:p>
            <a:pPr>
              <a:buNone/>
            </a:pPr>
            <a:r>
              <a:rPr lang="el-GR" dirty="0" smtClean="0">
                <a:solidFill>
                  <a:schemeClr val="bg1"/>
                </a:solidFill>
              </a:rPr>
              <a:t>Σίγουρα δεν ευθύνεται ο πατέρας, ο αδέλφός, ο αγαπημένος μας. </a:t>
            </a:r>
          </a:p>
          <a:p>
            <a:pPr>
              <a:buNone/>
            </a:pPr>
            <a:endParaRPr lang="el-GR" dirty="0" smtClean="0">
              <a:solidFill>
                <a:schemeClr val="bg1"/>
              </a:solidFill>
            </a:endParaRPr>
          </a:p>
          <a:p>
            <a:pPr>
              <a:buNone/>
            </a:pPr>
            <a:r>
              <a:rPr lang="el-GR" dirty="0" smtClean="0">
                <a:solidFill>
                  <a:schemeClr val="bg1"/>
                </a:solidFill>
              </a:rPr>
              <a:t>Οι εκμεταλλευτές του μόχθου μας </a:t>
            </a:r>
            <a:r>
              <a:rPr lang="el-GR" b="1" dirty="0" smtClean="0">
                <a:solidFill>
                  <a:schemeClr val="bg1"/>
                </a:solidFill>
              </a:rPr>
              <a:t>έχουν συμφέρον </a:t>
            </a:r>
            <a:r>
              <a:rPr lang="el-GR" dirty="0" smtClean="0">
                <a:solidFill>
                  <a:schemeClr val="bg1"/>
                </a:solidFill>
              </a:rPr>
              <a:t>να βλέπουμε ως αντίπαλο τον άνδρα και </a:t>
            </a:r>
            <a:r>
              <a:rPr lang="el-GR" b="1" dirty="0" smtClean="0">
                <a:solidFill>
                  <a:schemeClr val="bg1"/>
                </a:solidFill>
              </a:rPr>
              <a:t>όχι την εκμεταλλευτική κοινωνία, </a:t>
            </a:r>
            <a:r>
              <a:rPr lang="el-GR" dirty="0" smtClean="0">
                <a:solidFill>
                  <a:schemeClr val="bg1"/>
                </a:solidFill>
              </a:rPr>
              <a:t>που αξιοποιεί «στερεότυπα», διακρίσεις, προκαταλήψεις για τη θέση της γυναίκας για να κερδίζει περισσότερα. </a:t>
            </a:r>
          </a:p>
          <a:p>
            <a:endParaRPr lang="el-GR" dirty="0"/>
          </a:p>
        </p:txBody>
      </p:sp>
    </p:spTree>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225800"/>
          </a:xfrm>
          <a:solidFill>
            <a:schemeClr val="accent1">
              <a:lumMod val="20000"/>
              <a:lumOff val="80000"/>
            </a:schemeClr>
          </a:solidFill>
        </p:spPr>
        <p:txBody>
          <a:bodyPr>
            <a:normAutofit fontScale="90000"/>
          </a:bodyPr>
          <a:lstStyle/>
          <a:p>
            <a:r>
              <a:rPr lang="el-GR" dirty="0" smtClean="0"/>
              <a:t/>
            </a:r>
            <a:br>
              <a:rPr lang="el-GR" dirty="0" smtClean="0"/>
            </a:br>
            <a:r>
              <a:rPr lang="el-GR" dirty="0" smtClean="0"/>
              <a:t> </a:t>
            </a:r>
            <a:r>
              <a:rPr lang="el-GR" dirty="0" smtClean="0">
                <a:solidFill>
                  <a:schemeClr val="bg1"/>
                </a:solidFill>
              </a:rPr>
              <a:t>Εξάλλου, τα </a:t>
            </a:r>
            <a:r>
              <a:rPr lang="el-GR" u="sng" dirty="0" smtClean="0">
                <a:solidFill>
                  <a:schemeClr val="bg1"/>
                </a:solidFill>
              </a:rPr>
              <a:t>δικαιώματα</a:t>
            </a:r>
            <a:r>
              <a:rPr lang="el-GR" dirty="0" smtClean="0">
                <a:solidFill>
                  <a:schemeClr val="bg1"/>
                </a:solidFill>
              </a:rPr>
              <a:t> είναι απλώς μια λέξη, αφού η ιστορία απέδειξε πως </a:t>
            </a:r>
            <a:r>
              <a:rPr lang="el-GR" u="sng" dirty="0" smtClean="0">
                <a:solidFill>
                  <a:schemeClr val="bg1"/>
                </a:solidFill>
              </a:rPr>
              <a:t>τίποτα δε γίνεται δικό σου αν δεν αγωνιστείς πρώτα γι’ αυτό</a:t>
            </a:r>
            <a:r>
              <a:rPr lang="el-GR" dirty="0" smtClean="0">
                <a:solidFill>
                  <a:schemeClr val="bg1"/>
                </a:solidFill>
              </a:rPr>
              <a:t>. </a:t>
            </a:r>
            <a:br>
              <a:rPr lang="el-GR" dirty="0" smtClean="0">
                <a:solidFill>
                  <a:schemeClr val="bg1"/>
                </a:solidFill>
              </a:rPr>
            </a:br>
            <a:endParaRPr lang="el-GR" dirty="0"/>
          </a:p>
        </p:txBody>
      </p:sp>
      <p:pic>
        <p:nvPicPr>
          <p:cNvPr id="8193" name="Picture 1" descr="getImage"/>
          <p:cNvPicPr>
            <a:picLocks noChangeAspect="1" noChangeArrowheads="1"/>
          </p:cNvPicPr>
          <p:nvPr/>
        </p:nvPicPr>
        <p:blipFill>
          <a:blip r:embed="rId2"/>
          <a:srcRect/>
          <a:stretch>
            <a:fillRect/>
          </a:stretch>
        </p:blipFill>
        <p:spPr bwMode="auto">
          <a:xfrm>
            <a:off x="785786" y="3643314"/>
            <a:ext cx="7643866" cy="2857520"/>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p:cNvSpPr/>
          <p:nvPr/>
        </p:nvSpPr>
        <p:spPr>
          <a:xfrm>
            <a:off x="285720" y="1214422"/>
            <a:ext cx="8572560" cy="4308872"/>
          </a:xfrm>
          <a:prstGeom prst="rect">
            <a:avLst/>
          </a:prstGeom>
          <a:solidFill>
            <a:schemeClr val="accent5">
              <a:lumMod val="20000"/>
              <a:lumOff val="80000"/>
            </a:schemeClr>
          </a:solidFill>
        </p:spPr>
        <p:txBody>
          <a:bodyPr wrap="square">
            <a:spAutoFit/>
          </a:bodyPr>
          <a:lstStyle/>
          <a:p>
            <a:r>
              <a:rPr lang="el-GR" sz="4800" dirty="0">
                <a:solidFill>
                  <a:schemeClr val="bg1"/>
                </a:solidFill>
              </a:rPr>
              <a:t>Τώρα ξέρεις ότι η 8</a:t>
            </a:r>
            <a:r>
              <a:rPr lang="el-GR" sz="4800" baseline="30000" dirty="0">
                <a:solidFill>
                  <a:schemeClr val="bg1"/>
                </a:solidFill>
              </a:rPr>
              <a:t>η</a:t>
            </a:r>
            <a:r>
              <a:rPr lang="el-GR" sz="4800" dirty="0">
                <a:solidFill>
                  <a:schemeClr val="bg1"/>
                </a:solidFill>
              </a:rPr>
              <a:t> Μάρτη δεν είναι μέρα γιορτής</a:t>
            </a:r>
            <a:r>
              <a:rPr lang="el-GR" sz="4800" dirty="0" smtClean="0">
                <a:solidFill>
                  <a:schemeClr val="bg1"/>
                </a:solidFill>
              </a:rPr>
              <a:t>!</a:t>
            </a:r>
          </a:p>
          <a:p>
            <a:endParaRPr lang="el-GR" b="1" i="1" u="sng" dirty="0"/>
          </a:p>
          <a:p>
            <a:pPr algn="ctr"/>
            <a:r>
              <a:rPr lang="el-GR" sz="3200" i="1" dirty="0" smtClean="0">
                <a:solidFill>
                  <a:schemeClr val="bg1"/>
                </a:solidFill>
              </a:rPr>
              <a:t>Είναι </a:t>
            </a:r>
            <a:r>
              <a:rPr lang="el-GR" sz="3200" i="1" dirty="0">
                <a:solidFill>
                  <a:schemeClr val="bg1"/>
                </a:solidFill>
              </a:rPr>
              <a:t>μέρα τιμής και μνήμης για εκείνες τις εργάτριες που έσπασαν το φόβο τους, τολμώντας να διεκδικήσουν όσα τους ανήκαν, και για όσες άλλες τις ακολούθησαν αργότερα! </a:t>
            </a:r>
            <a:endParaRPr lang="el-GR" sz="3200" dirty="0">
              <a:solidFill>
                <a:schemeClr val="bg1"/>
              </a:solidFill>
            </a:endParaRPr>
          </a:p>
        </p:txBody>
      </p:sp>
    </p:spTree>
    <p:extLst>
      <p:ext uri="{BB962C8B-B14F-4D97-AF65-F5344CB8AC3E}">
        <p14:creationId xmlns:p14="http://schemas.microsoft.com/office/powerpoint/2010/main" xmlns="" val="16624781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p:cTn id="15"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188640"/>
            <a:ext cx="8373616" cy="1800200"/>
          </a:xfrm>
          <a:solidFill>
            <a:schemeClr val="accent2">
              <a:lumMod val="40000"/>
              <a:lumOff val="60000"/>
            </a:schemeClr>
          </a:solidFill>
        </p:spPr>
        <p:txBody>
          <a:bodyPr>
            <a:normAutofit fontScale="90000"/>
          </a:bodyPr>
          <a:lstStyle/>
          <a:p>
            <a:r>
              <a:rPr lang="el-GR" sz="4400" i="1" dirty="0">
                <a:solidFill>
                  <a:schemeClr val="bg1"/>
                </a:solidFill>
              </a:rPr>
              <a:t/>
            </a:r>
            <a:br>
              <a:rPr lang="el-GR" sz="4400" i="1" dirty="0">
                <a:solidFill>
                  <a:schemeClr val="bg1"/>
                </a:solidFill>
              </a:rPr>
            </a:br>
            <a:r>
              <a:rPr lang="el-GR" sz="4400" dirty="0">
                <a:solidFill>
                  <a:schemeClr val="bg1"/>
                </a:solidFill>
              </a:rPr>
              <a:t>Είναι μέρα υπόσχεσης για νέους αγώνες των εργαζόμενων γυναικών του σήμερα! </a:t>
            </a:r>
            <a:r>
              <a:rPr lang="el-GR" sz="4400" dirty="0"/>
              <a:t/>
            </a:r>
            <a:br>
              <a:rPr lang="el-GR" sz="4400" dirty="0"/>
            </a:br>
            <a:endParaRPr lang="el-GR" dirty="0"/>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071538" y="2571744"/>
            <a:ext cx="6989336" cy="3774371"/>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xmlns="" val="41333132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r>
              <a:rPr lang="el-GR" dirty="0" smtClean="0">
                <a:solidFill>
                  <a:schemeClr val="bg1"/>
                </a:solidFill>
              </a:rPr>
              <a:t>Η 8 Μάρτη </a:t>
            </a:r>
            <a:endParaRPr lang="el-GR" dirty="0">
              <a:solidFill>
                <a:schemeClr val="bg1"/>
              </a:solidFill>
            </a:endParaRPr>
          </a:p>
        </p:txBody>
      </p:sp>
      <p:sp>
        <p:nvSpPr>
          <p:cNvPr id="3" name="Content Placeholder 2"/>
          <p:cNvSpPr>
            <a:spLocks noGrp="1"/>
          </p:cNvSpPr>
          <p:nvPr>
            <p:ph idx="1"/>
          </p:nvPr>
        </p:nvSpPr>
        <p:spPr>
          <a:solidFill>
            <a:schemeClr val="accent1">
              <a:lumMod val="20000"/>
              <a:lumOff val="80000"/>
            </a:schemeClr>
          </a:solidFill>
        </p:spPr>
        <p:txBody>
          <a:bodyPr/>
          <a:lstStyle/>
          <a:p>
            <a:pPr>
              <a:buNone/>
            </a:pPr>
            <a:r>
              <a:rPr lang="el-GR" b="1" dirty="0" smtClean="0">
                <a:solidFill>
                  <a:schemeClr val="bg1"/>
                </a:solidFill>
              </a:rPr>
              <a:t>Για τις γυναίκες και άντρες εργαζόμενους είναι μέρα σκέψης και δράσης</a:t>
            </a:r>
          </a:p>
          <a:p>
            <a:pPr>
              <a:buNone/>
            </a:pPr>
            <a:r>
              <a:rPr lang="el-GR" b="1" dirty="0" smtClean="0">
                <a:solidFill>
                  <a:schemeClr val="accent5">
                    <a:lumMod val="75000"/>
                  </a:schemeClr>
                </a:solidFill>
              </a:rPr>
              <a:t>Γιατί δεν είναι ούτε το φύλο, ούτε το χρώμα, ούτε η φυλή, που κάνουν τους ανθρώπους αντιπάλους!</a:t>
            </a:r>
          </a:p>
          <a:p>
            <a:pPr>
              <a:buNone/>
            </a:pPr>
            <a:r>
              <a:rPr lang="el-GR" b="1" dirty="0" smtClean="0">
                <a:solidFill>
                  <a:schemeClr val="bg1"/>
                </a:solidFill>
              </a:rPr>
              <a:t>Για τα κορίτσια και τα αγόρια είναι μέρα ερωτήσεων, γνώσης, συζήτησης και πλησιάσματος μεταξύ τους</a:t>
            </a:r>
          </a:p>
          <a:p>
            <a:pPr>
              <a:buNone/>
            </a:pPr>
            <a:r>
              <a:rPr lang="el-GR" b="1" dirty="0" smtClean="0">
                <a:solidFill>
                  <a:schemeClr val="accent5">
                    <a:lumMod val="75000"/>
                  </a:schemeClr>
                </a:solidFill>
              </a:rPr>
              <a:t>Γιατί θα είναι η επόμενη γενιά των αγωνιστών </a:t>
            </a:r>
            <a:endParaRPr lang="el-GR" b="1" dirty="0">
              <a:solidFill>
                <a:schemeClr val="accent5">
                  <a:lumMod val="75000"/>
                </a:schemeClr>
              </a:solidFill>
            </a:endParaRPr>
          </a:p>
        </p:txBody>
      </p:sp>
    </p:spTree>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0000"/>
              <a:lumOff val="80000"/>
            </a:schemeClr>
          </a:solidFill>
        </p:spPr>
        <p:txBody>
          <a:bodyPr>
            <a:normAutofit/>
          </a:bodyPr>
          <a:lstStyle/>
          <a:p>
            <a:r>
              <a:rPr lang="el-GR" dirty="0" smtClean="0">
                <a:solidFill>
                  <a:schemeClr val="bg1"/>
                </a:solidFill>
              </a:rPr>
              <a:t>Η 8 Μάρτη διδάσκει τους νέους:</a:t>
            </a:r>
            <a:endParaRPr lang="el-GR" dirty="0">
              <a:solidFill>
                <a:schemeClr val="bg1"/>
              </a:solidFill>
            </a:endParaRPr>
          </a:p>
        </p:txBody>
      </p:sp>
      <p:sp>
        <p:nvSpPr>
          <p:cNvPr id="3" name="Content Placeholder 2"/>
          <p:cNvSpPr>
            <a:spLocks noGrp="1"/>
          </p:cNvSpPr>
          <p:nvPr>
            <p:ph idx="1"/>
          </p:nvPr>
        </p:nvSpPr>
        <p:spPr>
          <a:xfrm>
            <a:off x="428596" y="1643050"/>
            <a:ext cx="8229600" cy="4709160"/>
          </a:xfrm>
          <a:solidFill>
            <a:schemeClr val="accent2">
              <a:lumMod val="20000"/>
              <a:lumOff val="80000"/>
            </a:schemeClr>
          </a:solidFill>
        </p:spPr>
        <p:txBody>
          <a:bodyPr>
            <a:normAutofit lnSpcReduction="10000"/>
          </a:bodyPr>
          <a:lstStyle/>
          <a:p>
            <a:pPr>
              <a:buNone/>
            </a:pPr>
            <a:r>
              <a:rPr lang="el-GR" sz="4000" dirty="0" smtClean="0">
                <a:solidFill>
                  <a:schemeClr val="bg1"/>
                </a:solidFill>
              </a:rPr>
              <a:t>Χέρι με χέρι να βαδίσουν προς το μέλλον!</a:t>
            </a:r>
          </a:p>
          <a:p>
            <a:endParaRPr lang="el-GR" sz="4000" dirty="0" smtClean="0">
              <a:solidFill>
                <a:schemeClr val="bg1"/>
              </a:solidFill>
            </a:endParaRPr>
          </a:p>
          <a:p>
            <a:pPr>
              <a:buNone/>
            </a:pPr>
            <a:endParaRPr lang="el-GR" sz="4000" dirty="0" smtClean="0">
              <a:solidFill>
                <a:schemeClr val="bg1"/>
              </a:solidFill>
            </a:endParaRPr>
          </a:p>
          <a:p>
            <a:pPr>
              <a:buNone/>
            </a:pPr>
            <a:r>
              <a:rPr lang="el-GR" sz="4000" dirty="0" smtClean="0">
                <a:solidFill>
                  <a:schemeClr val="bg1"/>
                </a:solidFill>
              </a:rPr>
              <a:t>Μαζί να αγωνιστούν για να φτιάξουν ένα νέο κόσμο χωρίς αδικία και εκμετάλλευση...</a:t>
            </a:r>
            <a:endParaRPr lang="el-GR" sz="4000" dirty="0">
              <a:solidFill>
                <a:schemeClr val="bg1"/>
              </a:solidFill>
            </a:endParaRPr>
          </a:p>
        </p:txBody>
      </p:sp>
      <p:pic>
        <p:nvPicPr>
          <p:cNvPr id="6146" name="Picture 2" descr="C:\Users\ΠΕΙΡΑΙΑΣ\Pictures\imagesCAA7ABU4.jpg"/>
          <p:cNvPicPr>
            <a:picLocks noChangeAspect="1" noChangeArrowheads="1"/>
          </p:cNvPicPr>
          <p:nvPr/>
        </p:nvPicPr>
        <p:blipFill>
          <a:blip r:embed="rId2"/>
          <a:srcRect/>
          <a:stretch>
            <a:fillRect/>
          </a:stretch>
        </p:blipFill>
        <p:spPr bwMode="auto">
          <a:xfrm>
            <a:off x="2214546" y="2786058"/>
            <a:ext cx="4857784" cy="1509713"/>
          </a:xfrm>
          <a:prstGeom prst="rect">
            <a:avLst/>
          </a:prstGeom>
          <a:ln>
            <a:noFill/>
          </a:ln>
          <a:effectLst>
            <a:softEdge rad="112500"/>
          </a:effectLst>
        </p:spPr>
      </p:pic>
    </p:spTree>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899592" y="404664"/>
            <a:ext cx="7787208" cy="864096"/>
          </a:xfrm>
          <a:solidFill>
            <a:schemeClr val="accent2">
              <a:lumMod val="20000"/>
              <a:lumOff val="80000"/>
            </a:schemeClr>
          </a:solidFill>
        </p:spPr>
        <p:txBody>
          <a:bodyPr/>
          <a:lstStyle/>
          <a:p>
            <a:pPr algn="ctr"/>
            <a:r>
              <a:rPr lang="en-US" dirty="0">
                <a:solidFill>
                  <a:schemeClr val="bg1"/>
                </a:solidFill>
              </a:rPr>
              <a:t>8</a:t>
            </a:r>
            <a:r>
              <a:rPr lang="el-GR" baseline="30000" dirty="0">
                <a:solidFill>
                  <a:schemeClr val="bg1"/>
                </a:solidFill>
              </a:rPr>
              <a:t>η</a:t>
            </a:r>
            <a:r>
              <a:rPr lang="el-GR" dirty="0">
                <a:solidFill>
                  <a:schemeClr val="bg1"/>
                </a:solidFill>
              </a:rPr>
              <a:t> ΜΑΡΤΗ </a:t>
            </a:r>
          </a:p>
        </p:txBody>
      </p:sp>
      <p:sp>
        <p:nvSpPr>
          <p:cNvPr id="3" name="Θέση κειμένου 2"/>
          <p:cNvSpPr>
            <a:spLocks noGrp="1"/>
          </p:cNvSpPr>
          <p:nvPr>
            <p:ph type="body" idx="1"/>
          </p:nvPr>
        </p:nvSpPr>
        <p:spPr>
          <a:xfrm>
            <a:off x="755576" y="1916832"/>
            <a:ext cx="7931224" cy="4032448"/>
          </a:xfrm>
          <a:solidFill>
            <a:schemeClr val="accent2">
              <a:lumMod val="20000"/>
              <a:lumOff val="80000"/>
            </a:schemeClr>
          </a:solidFill>
        </p:spPr>
        <p:txBody>
          <a:bodyPr>
            <a:noAutofit/>
          </a:bodyPr>
          <a:lstStyle/>
          <a:p>
            <a:r>
              <a:rPr lang="el-GR" sz="5400" dirty="0" smtClean="0">
                <a:solidFill>
                  <a:schemeClr val="bg1"/>
                </a:solidFill>
              </a:rPr>
              <a:t>Μα γιατί να υπάρχει γιορτή για τη γυναίκα;… έχεις αναρωτηθεί</a:t>
            </a:r>
            <a:r>
              <a:rPr lang="en-US" sz="5400" dirty="0">
                <a:solidFill>
                  <a:schemeClr val="bg1"/>
                </a:solidFill>
              </a:rPr>
              <a:t>.</a:t>
            </a:r>
            <a:endParaRPr lang="en-US" sz="5400" dirty="0" smtClean="0">
              <a:solidFill>
                <a:schemeClr val="bg1"/>
              </a:solidFill>
            </a:endParaRPr>
          </a:p>
          <a:p>
            <a:endParaRPr lang="el-GR" sz="5400" dirty="0" smtClean="0"/>
          </a:p>
          <a:p>
            <a:r>
              <a:rPr lang="el-GR" sz="5400" dirty="0" smtClean="0"/>
              <a:t>	</a:t>
            </a:r>
          </a:p>
          <a:p>
            <a:endParaRPr lang="el-GR" sz="5400" dirty="0"/>
          </a:p>
        </p:txBody>
      </p:sp>
    </p:spTree>
    <p:extLst>
      <p:ext uri="{BB962C8B-B14F-4D97-AF65-F5344CB8AC3E}">
        <p14:creationId xmlns:p14="http://schemas.microsoft.com/office/powerpoint/2010/main" xmlns="" val="202816919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260648"/>
            <a:ext cx="8229600" cy="2232248"/>
          </a:xfrm>
          <a:solidFill>
            <a:schemeClr val="bg2">
              <a:lumMod val="20000"/>
              <a:lumOff val="80000"/>
            </a:schemeClr>
          </a:solidFill>
        </p:spPr>
        <p:txBody>
          <a:bodyPr>
            <a:noAutofit/>
          </a:bodyPr>
          <a:lstStyle/>
          <a:p>
            <a:r>
              <a:rPr lang="en-US" sz="4800" dirty="0" smtClean="0">
                <a:solidFill>
                  <a:schemeClr val="bg1"/>
                </a:solidFill>
              </a:rPr>
              <a:t>8</a:t>
            </a:r>
            <a:r>
              <a:rPr lang="el-GR" sz="4800" baseline="30000" dirty="0" smtClean="0">
                <a:solidFill>
                  <a:schemeClr val="bg1"/>
                </a:solidFill>
              </a:rPr>
              <a:t>η</a:t>
            </a:r>
            <a:r>
              <a:rPr lang="el-GR" sz="4800" dirty="0" smtClean="0">
                <a:solidFill>
                  <a:schemeClr val="bg1"/>
                </a:solidFill>
              </a:rPr>
              <a:t> ΜΑΡΤΗ ΜΕΡΑ ΤΙΜΗΣ ΣΤΗΝ ΕΡΓΑΖΟΜΕΝΗ ΓΥΝΑΙΚΑ </a:t>
            </a:r>
            <a:endParaRPr lang="el-GR" sz="4800" dirty="0">
              <a:solidFill>
                <a:schemeClr val="bg1"/>
              </a:solidFill>
            </a:endParaRPr>
          </a:p>
        </p:txBody>
      </p:sp>
      <p:pic>
        <p:nvPicPr>
          <p:cNvPr id="6" name="Θέση περιεχομένου 5"/>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500166" y="2857496"/>
            <a:ext cx="5113994" cy="35111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xmlns="" val="14041786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p:spPr>
        <p:txBody>
          <a:bodyPr>
            <a:normAutofit/>
          </a:bodyPr>
          <a:lstStyle/>
          <a:p>
            <a:r>
              <a:rPr lang="el-GR" sz="4800" dirty="0" smtClean="0">
                <a:solidFill>
                  <a:schemeClr val="bg1"/>
                </a:solidFill>
              </a:rPr>
              <a:t>8</a:t>
            </a:r>
            <a:r>
              <a:rPr lang="el-GR" sz="4800" baseline="30000" dirty="0" smtClean="0">
                <a:solidFill>
                  <a:schemeClr val="bg1"/>
                </a:solidFill>
              </a:rPr>
              <a:t>η</a:t>
            </a:r>
            <a:r>
              <a:rPr lang="el-GR" sz="4800" dirty="0" smtClean="0">
                <a:solidFill>
                  <a:schemeClr val="bg1"/>
                </a:solidFill>
              </a:rPr>
              <a:t> ΜΑΡΤΗ</a:t>
            </a:r>
            <a:endParaRPr lang="el-GR" sz="4800" dirty="0">
              <a:solidFill>
                <a:schemeClr val="bg1"/>
              </a:solidFill>
            </a:endParaRPr>
          </a:p>
        </p:txBody>
      </p:sp>
      <p:pic>
        <p:nvPicPr>
          <p:cNvPr id="8" name="Content Placeholder 7" descr="8 ΜΑΡΤΗ.jpg"/>
          <p:cNvPicPr>
            <a:picLocks noGrp="1" noChangeAspect="1"/>
          </p:cNvPicPr>
          <p:nvPr>
            <p:ph idx="1"/>
          </p:nvPr>
        </p:nvPicPr>
        <p:blipFill>
          <a:blip r:embed="rId3"/>
          <a:stretch>
            <a:fillRect/>
          </a:stretch>
        </p:blipFill>
        <p:spPr>
          <a:xfrm>
            <a:off x="1111250" y="1814512"/>
            <a:ext cx="6921500" cy="4279900"/>
          </a:xfrm>
        </p:spPr>
      </p:pic>
    </p:spTree>
  </p:cSld>
  <p:clrMapOvr>
    <a:masterClrMapping/>
  </p:clrMapOvr>
  <p:transition spd="slow">
    <p:cu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971600" y="980728"/>
            <a:ext cx="6840760" cy="482453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xmlns="" val="139673282"/>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8147248" cy="1162050"/>
          </a:xfrm>
          <a:solidFill>
            <a:schemeClr val="tx2">
              <a:lumMod val="60000"/>
              <a:lumOff val="40000"/>
            </a:schemeClr>
          </a:solidFill>
        </p:spPr>
        <p:txBody>
          <a:bodyPr>
            <a:normAutofit/>
          </a:bodyPr>
          <a:lstStyle/>
          <a:p>
            <a:pPr algn="ctr"/>
            <a:r>
              <a:rPr lang="en-US" sz="5400" dirty="0" smtClean="0">
                <a:solidFill>
                  <a:schemeClr val="bg1"/>
                </a:solidFill>
              </a:rPr>
              <a:t> 8</a:t>
            </a:r>
            <a:r>
              <a:rPr lang="el-GR" sz="5400" baseline="30000" dirty="0" smtClean="0">
                <a:solidFill>
                  <a:schemeClr val="bg1"/>
                </a:solidFill>
              </a:rPr>
              <a:t>η</a:t>
            </a:r>
            <a:r>
              <a:rPr lang="el-GR" sz="5400" dirty="0" smtClean="0">
                <a:solidFill>
                  <a:schemeClr val="bg1"/>
                </a:solidFill>
              </a:rPr>
              <a:t> ΜΑΡΤΗ </a:t>
            </a:r>
            <a:r>
              <a:rPr lang="en-US" sz="5400" dirty="0" smtClean="0">
                <a:solidFill>
                  <a:schemeClr val="bg1"/>
                </a:solidFill>
              </a:rPr>
              <a:t>1</a:t>
            </a:r>
            <a:r>
              <a:rPr lang="el-GR" sz="5400" dirty="0" smtClean="0">
                <a:solidFill>
                  <a:schemeClr val="bg1"/>
                </a:solidFill>
              </a:rPr>
              <a:t>8</a:t>
            </a:r>
            <a:r>
              <a:rPr lang="en-US" sz="5400" dirty="0" smtClean="0">
                <a:solidFill>
                  <a:schemeClr val="bg1"/>
                </a:solidFill>
              </a:rPr>
              <a:t>57</a:t>
            </a:r>
            <a:endParaRPr lang="el-GR" sz="5400" dirty="0">
              <a:solidFill>
                <a:schemeClr val="bg1"/>
              </a:solidFill>
            </a:endParaRPr>
          </a:p>
        </p:txBody>
      </p:sp>
      <p:sp>
        <p:nvSpPr>
          <p:cNvPr id="3" name="Θέση κειμένου 2"/>
          <p:cNvSpPr>
            <a:spLocks noGrp="1"/>
          </p:cNvSpPr>
          <p:nvPr>
            <p:ph type="body" idx="2"/>
          </p:nvPr>
        </p:nvSpPr>
        <p:spPr>
          <a:xfrm>
            <a:off x="457200" y="1524000"/>
            <a:ext cx="3008313" cy="4905396"/>
          </a:xfrm>
          <a:solidFill>
            <a:schemeClr val="tx2">
              <a:lumMod val="60000"/>
              <a:lumOff val="40000"/>
            </a:schemeClr>
          </a:solidFill>
        </p:spPr>
        <p:txBody>
          <a:bodyPr>
            <a:noAutofit/>
          </a:bodyPr>
          <a:lstStyle/>
          <a:p>
            <a:r>
              <a:rPr lang="el-GR" sz="2800" dirty="0">
                <a:solidFill>
                  <a:schemeClr val="bg1"/>
                </a:solidFill>
              </a:rPr>
              <a:t>Στις 8 του </a:t>
            </a:r>
            <a:r>
              <a:rPr lang="el-GR" sz="2800" dirty="0" smtClean="0">
                <a:solidFill>
                  <a:schemeClr val="bg1"/>
                </a:solidFill>
              </a:rPr>
              <a:t>Μάρτη  1857, </a:t>
            </a:r>
            <a:r>
              <a:rPr lang="el-GR" sz="2800" dirty="0">
                <a:solidFill>
                  <a:schemeClr val="bg1"/>
                </a:solidFill>
              </a:rPr>
              <a:t>οι γυναίκες που εργάζονταν στις βιοτεχνίες ενδυμάτων στη Νέα Υόρκη, οι </a:t>
            </a:r>
            <a:r>
              <a:rPr lang="el-GR" sz="2800" dirty="0" smtClean="0">
                <a:solidFill>
                  <a:schemeClr val="bg1"/>
                </a:solidFill>
              </a:rPr>
              <a:t>υφάντρες</a:t>
            </a:r>
            <a:r>
              <a:rPr lang="en-US" sz="2800" dirty="0" smtClean="0">
                <a:solidFill>
                  <a:schemeClr val="bg1"/>
                </a:solidFill>
              </a:rPr>
              <a:t> </a:t>
            </a:r>
            <a:r>
              <a:rPr lang="el-GR" sz="2800" dirty="0" smtClean="0">
                <a:solidFill>
                  <a:schemeClr val="bg1"/>
                </a:solidFill>
              </a:rPr>
              <a:t>και </a:t>
            </a:r>
            <a:r>
              <a:rPr lang="el-GR" sz="2800" dirty="0">
                <a:solidFill>
                  <a:schemeClr val="bg1"/>
                </a:solidFill>
              </a:rPr>
              <a:t>οι ράφτρες, έκαναν μια μεγάλη απεργία.</a:t>
            </a:r>
          </a:p>
          <a:p>
            <a:endParaRPr lang="el-GR" sz="3200" dirty="0"/>
          </a:p>
        </p:txBody>
      </p:sp>
      <p:pic>
        <p:nvPicPr>
          <p:cNvPr id="5" name="Θέση περιεχομένου 4"/>
          <p:cNvPicPr>
            <a:picLocks noGrp="1" noChangeAspect="1"/>
          </p:cNvPicPr>
          <p:nvPr>
            <p:ph sz="half" idx="1"/>
          </p:nvPr>
        </p:nvPicPr>
        <p:blipFill>
          <a:blip r:embed="rId2">
            <a:extLst>
              <a:ext uri="{28A0092B-C50C-407E-A947-70E740481C1C}">
                <a14:useLocalDpi xmlns:a14="http://schemas.microsoft.com/office/drawing/2010/main" xmlns="" val="0"/>
              </a:ext>
            </a:extLst>
          </a:blip>
          <a:stretch>
            <a:fillRect/>
          </a:stretch>
        </p:blipFill>
        <p:spPr>
          <a:xfrm>
            <a:off x="4071934" y="2000240"/>
            <a:ext cx="4357718" cy="3786214"/>
          </a:xfrm>
        </p:spPr>
      </p:pic>
    </p:spTree>
    <p:extLst>
      <p:ext uri="{BB962C8B-B14F-4D97-AF65-F5344CB8AC3E}">
        <p14:creationId xmlns:p14="http://schemas.microsoft.com/office/powerpoint/2010/main" xmlns="" val="106259685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solidFill>
            <a:schemeClr val="accent2">
              <a:lumMod val="20000"/>
              <a:lumOff val="80000"/>
            </a:schemeClr>
          </a:solidFill>
        </p:spPr>
        <p:txBody>
          <a:bodyPr>
            <a:normAutofit fontScale="90000"/>
          </a:bodyPr>
          <a:lstStyle/>
          <a:p>
            <a:r>
              <a:rPr lang="el-GR" dirty="0">
                <a:solidFill>
                  <a:schemeClr val="bg1"/>
                </a:solidFill>
                <a:effectLst/>
              </a:rPr>
              <a:t>Τι ζητούσαν αυτές οι γυναίκες;…</a:t>
            </a:r>
            <a:r>
              <a:rPr lang="el-GR" dirty="0">
                <a:solidFill>
                  <a:schemeClr val="tx1"/>
                </a:solidFill>
                <a:effectLst/>
              </a:rPr>
              <a:t> </a:t>
            </a:r>
            <a:r>
              <a:rPr lang="el-GR" dirty="0">
                <a:effectLst/>
              </a:rPr>
              <a:t/>
            </a:r>
            <a:br>
              <a:rPr lang="el-GR" dirty="0">
                <a:effectLst/>
              </a:rPr>
            </a:br>
            <a:endParaRPr lang="el-GR" dirty="0"/>
          </a:p>
        </p:txBody>
      </p:sp>
      <p:pic>
        <p:nvPicPr>
          <p:cNvPr id="5" name="Θέση περιεχομένου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214415" y="1500173"/>
            <a:ext cx="7284446" cy="4552779"/>
          </a:xfrm>
        </p:spPr>
      </p:pic>
    </p:spTree>
    <p:extLst>
      <p:ext uri="{BB962C8B-B14F-4D97-AF65-F5344CB8AC3E}">
        <p14:creationId xmlns:p14="http://schemas.microsoft.com/office/powerpoint/2010/main" xmlns="" val="12271864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8075240" cy="779686"/>
          </a:xfrm>
          <a:solidFill>
            <a:schemeClr val="accent3">
              <a:lumMod val="40000"/>
              <a:lumOff val="60000"/>
            </a:schemeClr>
          </a:solidFill>
        </p:spPr>
        <p:txBody>
          <a:bodyPr>
            <a:noAutofit/>
          </a:bodyPr>
          <a:lstStyle/>
          <a:p>
            <a:r>
              <a:rPr lang="el-GR" sz="4000" dirty="0" smtClean="0">
                <a:solidFill>
                  <a:schemeClr val="bg1"/>
                </a:solidFill>
              </a:rPr>
              <a:t>Οι εργάτριες λοιπόν ζητούσαν</a:t>
            </a:r>
            <a:r>
              <a:rPr lang="en-US" sz="4000" dirty="0" smtClean="0">
                <a:solidFill>
                  <a:schemeClr val="bg1"/>
                </a:solidFill>
              </a:rPr>
              <a:t>:</a:t>
            </a:r>
            <a:endParaRPr lang="el-GR" sz="4000" dirty="0">
              <a:solidFill>
                <a:schemeClr val="bg1"/>
              </a:solidFill>
            </a:endParaRPr>
          </a:p>
        </p:txBody>
      </p:sp>
      <p:sp>
        <p:nvSpPr>
          <p:cNvPr id="5" name="Θέση κειμένου 4"/>
          <p:cNvSpPr>
            <a:spLocks noGrp="1"/>
          </p:cNvSpPr>
          <p:nvPr>
            <p:ph type="body" idx="2"/>
          </p:nvPr>
        </p:nvSpPr>
        <p:spPr>
          <a:xfrm>
            <a:off x="457200" y="1196752"/>
            <a:ext cx="3106688" cy="5400600"/>
          </a:xfrm>
          <a:solidFill>
            <a:schemeClr val="accent3">
              <a:lumMod val="40000"/>
              <a:lumOff val="60000"/>
            </a:schemeClr>
          </a:solidFill>
        </p:spPr>
        <p:txBody>
          <a:bodyPr>
            <a:noAutofit/>
          </a:bodyPr>
          <a:lstStyle/>
          <a:p>
            <a:pPr marL="342900" indent="-342900">
              <a:buClr>
                <a:schemeClr val="bg1"/>
              </a:buClr>
              <a:buSzPct val="112000"/>
              <a:buFont typeface="Arial" panose="020B0604020202020204" pitchFamily="34" charset="0"/>
              <a:buChar char="•"/>
            </a:pPr>
            <a:r>
              <a:rPr lang="el-GR" sz="2400" dirty="0" smtClean="0">
                <a:solidFill>
                  <a:schemeClr val="bg1"/>
                </a:solidFill>
              </a:rPr>
              <a:t>καλύτερα μεροκάματα γιατί, ενώ έκαναν την ίδια δουλειά με τους άντρες, πληρώνονταν  λιγότερο.</a:t>
            </a:r>
            <a:endParaRPr lang="en-US" sz="2400" dirty="0" smtClean="0">
              <a:solidFill>
                <a:schemeClr val="bg1"/>
              </a:solidFill>
            </a:endParaRPr>
          </a:p>
          <a:p>
            <a:pPr marL="342900" indent="-342900">
              <a:buClr>
                <a:schemeClr val="bg1"/>
              </a:buClr>
              <a:buSzPct val="112000"/>
              <a:buFont typeface="Arial" panose="020B0604020202020204" pitchFamily="34" charset="0"/>
              <a:buChar char="•"/>
            </a:pPr>
            <a:r>
              <a:rPr lang="el-GR" sz="2400" dirty="0" smtClean="0">
                <a:solidFill>
                  <a:schemeClr val="bg1"/>
                </a:solidFill>
              </a:rPr>
              <a:t>10 </a:t>
            </a:r>
            <a:r>
              <a:rPr lang="el-GR" sz="2400" dirty="0" err="1" smtClean="0">
                <a:solidFill>
                  <a:schemeClr val="bg1"/>
                </a:solidFill>
              </a:rPr>
              <a:t>ωρη</a:t>
            </a:r>
            <a:r>
              <a:rPr lang="el-GR" sz="2400" dirty="0" smtClean="0">
                <a:solidFill>
                  <a:schemeClr val="bg1"/>
                </a:solidFill>
              </a:rPr>
              <a:t> δουλειά γιατί δούλευαν μέχρι και 16 ώρες.</a:t>
            </a:r>
          </a:p>
          <a:p>
            <a:pPr marL="342900" indent="-342900">
              <a:buClr>
                <a:schemeClr val="bg1"/>
              </a:buClr>
              <a:buSzPct val="112000"/>
              <a:buFont typeface="Arial" panose="020B0604020202020204" pitchFamily="34" charset="0"/>
              <a:buChar char="•"/>
            </a:pPr>
            <a:r>
              <a:rPr lang="el-GR" sz="2400" dirty="0">
                <a:solidFill>
                  <a:schemeClr val="bg1"/>
                </a:solidFill>
              </a:rPr>
              <a:t>α</a:t>
            </a:r>
            <a:r>
              <a:rPr lang="el-GR" sz="2400" dirty="0" smtClean="0">
                <a:solidFill>
                  <a:schemeClr val="bg1"/>
                </a:solidFill>
              </a:rPr>
              <a:t>νθρώπινες συνθήκες εργασίας</a:t>
            </a:r>
            <a:endParaRPr lang="el-GR" sz="2400" dirty="0">
              <a:solidFill>
                <a:schemeClr val="bg1"/>
              </a:solidFill>
            </a:endParaRPr>
          </a:p>
        </p:txBody>
      </p:sp>
      <p:pic>
        <p:nvPicPr>
          <p:cNvPr id="4" name="Θέση περιεχομένου 3"/>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3692525" y="1507966"/>
            <a:ext cx="4876800" cy="3383280"/>
          </a:xfrm>
        </p:spPr>
      </p:pic>
    </p:spTree>
    <p:extLst>
      <p:ext uri="{BB962C8B-B14F-4D97-AF65-F5344CB8AC3E}">
        <p14:creationId xmlns:p14="http://schemas.microsoft.com/office/powerpoint/2010/main" xmlns="" val="32206069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1000"/>
                                        <p:tgtEl>
                                          <p:spTgt spid="5">
                                            <p:bg/>
                                          </p:spTgt>
                                        </p:tgtEl>
                                      </p:cBhvr>
                                    </p:animEffect>
                                    <p:anim calcmode="lin" valueType="num">
                                      <p:cBhvr>
                                        <p:cTn id="8" dur="1000" fill="hold"/>
                                        <p:tgtEl>
                                          <p:spTgt spid="5">
                                            <p:bg/>
                                          </p:spTgt>
                                        </p:tgtEl>
                                        <p:attrNameLst>
                                          <p:attrName>ppt_x</p:attrName>
                                        </p:attrNameLst>
                                      </p:cBhvr>
                                      <p:tavLst>
                                        <p:tav tm="0">
                                          <p:val>
                                            <p:strVal val="#ppt_x"/>
                                          </p:val>
                                        </p:tav>
                                        <p:tav tm="100000">
                                          <p:val>
                                            <p:strVal val="#ppt_x"/>
                                          </p:val>
                                        </p:tav>
                                      </p:tavLst>
                                    </p:anim>
                                    <p:anim calcmode="lin" valueType="num">
                                      <p:cBhvr>
                                        <p:cTn id="9" dur="1000" fill="hold"/>
                                        <p:tgtEl>
                                          <p:spTgt spid="5">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anim calcmode="lin" valueType="num">
                                      <p:cBhvr>
                                        <p:cTn id="2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1000"/>
                                        <p:tgtEl>
                                          <p:spTgt spid="5">
                                            <p:txEl>
                                              <p:pRg st="2" end="2"/>
                                            </p:txEl>
                                          </p:spTgt>
                                        </p:tgtEl>
                                      </p:cBhvr>
                                    </p:animEffect>
                                    <p:anim calcmode="lin" valueType="num">
                                      <p:cBhvr>
                                        <p:cTn id="2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4258816" cy="491654"/>
          </a:xfrm>
          <a:solidFill>
            <a:schemeClr val="accent2">
              <a:lumMod val="20000"/>
              <a:lumOff val="80000"/>
            </a:schemeClr>
          </a:solidFill>
        </p:spPr>
        <p:txBody>
          <a:bodyPr>
            <a:noAutofit/>
          </a:bodyPr>
          <a:lstStyle/>
          <a:p>
            <a:r>
              <a:rPr lang="en-US" sz="3200" dirty="0" smtClean="0">
                <a:solidFill>
                  <a:schemeClr val="bg1"/>
                </a:solidFill>
              </a:rPr>
              <a:t>1857 </a:t>
            </a:r>
            <a:r>
              <a:rPr lang="el-GR" sz="3200" dirty="0" smtClean="0">
                <a:solidFill>
                  <a:schemeClr val="bg1"/>
                </a:solidFill>
              </a:rPr>
              <a:t>ΝΕΑ ΥΟΡΚΗ</a:t>
            </a:r>
            <a:endParaRPr lang="el-GR" sz="3200" dirty="0">
              <a:solidFill>
                <a:schemeClr val="bg1"/>
              </a:solidFill>
            </a:endParaRPr>
          </a:p>
        </p:txBody>
      </p:sp>
      <p:sp>
        <p:nvSpPr>
          <p:cNvPr id="5" name="Θέση κειμένου 4"/>
          <p:cNvSpPr>
            <a:spLocks noGrp="1"/>
          </p:cNvSpPr>
          <p:nvPr>
            <p:ph type="body" idx="2"/>
          </p:nvPr>
        </p:nvSpPr>
        <p:spPr>
          <a:xfrm>
            <a:off x="457200" y="764704"/>
            <a:ext cx="3250704" cy="5472607"/>
          </a:xfrm>
          <a:solidFill>
            <a:schemeClr val="accent2">
              <a:lumMod val="20000"/>
              <a:lumOff val="80000"/>
            </a:schemeClr>
          </a:solidFill>
        </p:spPr>
        <p:txBody>
          <a:bodyPr>
            <a:noAutofit/>
          </a:bodyPr>
          <a:lstStyle/>
          <a:p>
            <a:r>
              <a:rPr lang="el-GR" sz="3200" dirty="0" smtClean="0">
                <a:solidFill>
                  <a:schemeClr val="bg1"/>
                </a:solidFill>
              </a:rPr>
              <a:t>Καθημερινά </a:t>
            </a:r>
            <a:r>
              <a:rPr lang="el-GR" sz="3200" dirty="0">
                <a:solidFill>
                  <a:schemeClr val="bg1"/>
                </a:solidFill>
              </a:rPr>
              <a:t>γίνονταν πορείες και πικετοφορίες διαμαρτυρίας και καθημερινά χτυπιούνταν από την αστυνομία. Αλλά γιατί</a:t>
            </a:r>
            <a:r>
              <a:rPr lang="el-GR" sz="3200" dirty="0" smtClean="0">
                <a:solidFill>
                  <a:schemeClr val="bg1"/>
                </a:solidFill>
              </a:rPr>
              <a:t>;… </a:t>
            </a:r>
            <a:endParaRPr lang="el-GR" sz="3200" dirty="0">
              <a:solidFill>
                <a:schemeClr val="bg1"/>
              </a:solidFill>
            </a:endParaRPr>
          </a:p>
          <a:p>
            <a:endParaRPr lang="el-GR" sz="2000" dirty="0"/>
          </a:p>
        </p:txBody>
      </p:sp>
      <p:pic>
        <p:nvPicPr>
          <p:cNvPr id="4" name="Θέση περιεχομένου 3"/>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3714744" y="1285860"/>
            <a:ext cx="5111750" cy="3407833"/>
          </a:xfrm>
        </p:spPr>
      </p:pic>
    </p:spTree>
    <p:extLst>
      <p:ext uri="{BB962C8B-B14F-4D97-AF65-F5344CB8AC3E}">
        <p14:creationId xmlns:p14="http://schemas.microsoft.com/office/powerpoint/2010/main" xmlns="" val="355102383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1000"/>
                                        <p:tgtEl>
                                          <p:spTgt spid="5">
                                            <p:bg/>
                                          </p:spTgt>
                                        </p:tgtEl>
                                      </p:cBhvr>
                                    </p:animEffect>
                                    <p:anim calcmode="lin" valueType="num">
                                      <p:cBhvr>
                                        <p:cTn id="8" dur="1000" fill="hold"/>
                                        <p:tgtEl>
                                          <p:spTgt spid="5">
                                            <p:bg/>
                                          </p:spTgt>
                                        </p:tgtEl>
                                        <p:attrNameLst>
                                          <p:attrName>ppt_x</p:attrName>
                                        </p:attrNameLst>
                                      </p:cBhvr>
                                      <p:tavLst>
                                        <p:tav tm="0">
                                          <p:val>
                                            <p:strVal val="#ppt_x"/>
                                          </p:val>
                                        </p:tav>
                                        <p:tav tm="100000">
                                          <p:val>
                                            <p:strVal val="#ppt_x"/>
                                          </p:val>
                                        </p:tav>
                                      </p:tavLst>
                                    </p:anim>
                                    <p:anim calcmode="lin" valueType="num">
                                      <p:cBhvr>
                                        <p:cTn id="9" dur="1000" fill="hold"/>
                                        <p:tgtEl>
                                          <p:spTgt spid="5">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116632"/>
            <a:ext cx="8352928" cy="1584176"/>
          </a:xfrm>
          <a:solidFill>
            <a:schemeClr val="accent6">
              <a:lumMod val="60000"/>
              <a:lumOff val="40000"/>
            </a:schemeClr>
          </a:solidFill>
        </p:spPr>
        <p:txBody>
          <a:bodyPr>
            <a:noAutofit/>
          </a:bodyPr>
          <a:lstStyle/>
          <a:p>
            <a:pPr algn="l"/>
            <a:r>
              <a:rPr lang="en-US" sz="3200" b="0" dirty="0" smtClean="0">
                <a:solidFill>
                  <a:schemeClr val="tx1"/>
                </a:solidFill>
              </a:rPr>
              <a:t/>
            </a:r>
            <a:br>
              <a:rPr lang="en-US" sz="3200" b="0" dirty="0" smtClean="0">
                <a:solidFill>
                  <a:schemeClr val="tx1"/>
                </a:solidFill>
              </a:rPr>
            </a:br>
            <a:r>
              <a:rPr lang="el-GR" sz="3200" dirty="0" smtClean="0">
                <a:solidFill>
                  <a:schemeClr val="bg1"/>
                </a:solidFill>
                <a:effectLst>
                  <a:outerShdw blurRad="38100" dist="38100" dir="2700000" algn="tl">
                    <a:srgbClr val="000000">
                      <a:alpha val="43137"/>
                    </a:srgbClr>
                  </a:outerShdw>
                </a:effectLst>
                <a:latin typeface="+mn-lt"/>
                <a:cs typeface="Arial" pitchFamily="34" charset="0"/>
              </a:rPr>
              <a:t>Γιατί να χτυπάει η αστυνομία τις γυναίκες αυτές αφού ζητούσαν μόνο το δίκιο τους;… </a:t>
            </a:r>
            <a:r>
              <a:rPr lang="el-GR" sz="3200" b="0" dirty="0">
                <a:solidFill>
                  <a:schemeClr val="tx1"/>
                </a:solidFill>
              </a:rPr>
              <a:t/>
            </a:r>
            <a:br>
              <a:rPr lang="el-GR" sz="3200" b="0" dirty="0">
                <a:solidFill>
                  <a:schemeClr val="tx1"/>
                </a:solidFill>
              </a:rPr>
            </a:br>
            <a:endParaRPr lang="el-GR" sz="3200" b="0" dirty="0">
              <a:solidFill>
                <a:schemeClr val="tx1"/>
              </a:solidFill>
            </a:endParaRP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611560" y="1941642"/>
            <a:ext cx="7776864" cy="4198851"/>
          </a:xfrm>
        </p:spPr>
      </p:pic>
    </p:spTree>
    <p:extLst>
      <p:ext uri="{BB962C8B-B14F-4D97-AF65-F5344CB8AC3E}">
        <p14:creationId xmlns:p14="http://schemas.microsoft.com/office/powerpoint/2010/main" xmlns="" val="15336631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ποκορύφωμα">
  <a:themeElements>
    <a:clrScheme name="Απαραίτητο">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Αποκορύφωμα">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1840</TotalTime>
  <Words>1115</Words>
  <Application>Microsoft Office PowerPoint</Application>
  <PresentationFormat>On-screen Show (4:3)</PresentationFormat>
  <Paragraphs>128</Paragraphs>
  <Slides>42</Slides>
  <Notes>3</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Αποκορύφωμα</vt:lpstr>
      <vt:lpstr>ΤΙ ΞΕΡΕΙΣ ΓΙΑ ΤΗΝ 8η ΜΑΡΤΗ;</vt:lpstr>
      <vt:lpstr>Η 8η ΜΑΡΤΗ ΕΙΝΑΙ Η ΠΑΓΚΟΣΜΙΑ ΜΕΡΑ ΤΗΣ ΓΥΝΑΙΚΑΣ!</vt:lpstr>
      <vt:lpstr>Ακόμα κι αν δεν το ήξερες,</vt:lpstr>
      <vt:lpstr>8η ΜΑΡΤΗ </vt:lpstr>
      <vt:lpstr> 8η ΜΑΡΤΗ 1857</vt:lpstr>
      <vt:lpstr>Τι ζητούσαν αυτές οι γυναίκες;…  </vt:lpstr>
      <vt:lpstr>Οι εργάτριες λοιπόν ζητούσαν:</vt:lpstr>
      <vt:lpstr>1857 ΝΕΑ ΥΟΡΚΗ</vt:lpstr>
      <vt:lpstr> Γιατί να χτυπάει η αστυνομία τις γυναίκες αυτές αφού ζητούσαν μόνο το δίκιο τους;…  </vt:lpstr>
      <vt:lpstr>ΕιναΙ απΛΟ !</vt:lpstr>
      <vt:lpstr>Από το 19ο αιώνα, σε Ευρώπη και Αμερική, η εργασία αγοριών και κοριτσιών σε εργοστάσια και ορυχεία φούσκωσε κάμποσο τα πορτοφόλια των αφεντικών… </vt:lpstr>
      <vt:lpstr>…αφού τα παιδιά, αρχίζοντας από 4 χρονών, πρόσφεραν την εργασία τους σχεδόν τζάμπα!</vt:lpstr>
      <vt:lpstr>Σάρα Γκούντερ, 8 ετών </vt:lpstr>
      <vt:lpstr>Slide 14</vt:lpstr>
      <vt:lpstr>Slide 15</vt:lpstr>
      <vt:lpstr>1910 ΚΛΑΡΑ ΤΣΕΤΚΙΝ</vt:lpstr>
      <vt:lpstr>Slide 17</vt:lpstr>
      <vt:lpstr>Slide 18</vt:lpstr>
      <vt:lpstr>Ύστερα από τόσους και τόσους αγώνες των γυναικών σε Ευρώπη και Αμερική, το 1977 ο ΟΗΕ καλεί κάθε χώρα να αφιερώνει αυτή την ημέρα στα δικαιώματα των γυναικών.  </vt:lpstr>
      <vt:lpstr>Τι συμβαίνει όμως σήμερα με τις φάντρες και τις εργάτριες στη χώρα μας;</vt:lpstr>
      <vt:lpstr>Σήμερα μετράμε αρκετά πισωγυρίσματα από εκείνες τις ποτισμένες με αίμα κατακτήσεις. Εδώ και αρκετό καιρό οι γυναίκες δέχονται επίθεση και στις κατακτήσεις και στα δικαιώματά τους.  </vt:lpstr>
      <vt:lpstr>Slide 22</vt:lpstr>
      <vt:lpstr> Κραυγαλέο παράδειγμα είναι η πρόταση της Google και της Apple προς τις εργαζόμενές τους να βάλουν στο  «ψυγείο» την απόφαση να γίνουν μητέρες.  Γιατί άραγε δε δίνουν το ποσό για την «κρυοσυντήρηση» των ωαρίων για αυξήσεις στους μισθούς των εργαζομένων ; ; ;  Θέλουν μέχρι τα 45-50 χρόνια τους να είναι αποσπασμένες από τις ευθύνες της οικογένειας, που σημαίνει άδειες μητρότητας, γονικές άδειες, επιδόματα, να τις «ξεζουμίζουν» για την ενίσχυση των κερδών τους.  </vt:lpstr>
      <vt:lpstr>ΒΙΑ κατά των γυναικών  ποικίλες οι εκφράσεις της</vt:lpstr>
      <vt:lpstr>Η μητρότητα πρέπει να αναγνωριστεί ως κοινωνική υπόθεση κι όχι ως ατομική ή οικογενειακή. </vt:lpstr>
      <vt:lpstr>Οι  αγώνες των γυναικών στην Ελλάδα συνεχίζονται</vt:lpstr>
      <vt:lpstr>Slide 27</vt:lpstr>
      <vt:lpstr>Slide 28</vt:lpstr>
      <vt:lpstr> ΟΙ ΓΥΝΑΙΚΕΣ ΔΙΕΚΔΙΚΟΝ ΚΑΙ ΓΙΑ ΤΑ ΠΑΙΔΙΑ ΤΟΥΣ </vt:lpstr>
      <vt:lpstr> Ένα σχολείο που θα μορφώνει ολόπλευρα όλα τα παιδιά σύμφωνα με τις μεγάλες επιστημονικές και τεχνολογικές δυνατότητες της εποχής.   «Δε μαθαίνουμε για να μαθαίνουμε, μαθαίνουμε για να καλυτερεύσουμε τη ζωή μας και τον κόσμο.» Δ. Γληνός </vt:lpstr>
      <vt:lpstr>Να μην κλείσει κανένας παιδικός σταθμός.  Να προσληφθεί μόνιμο προσωπικό για την κάλυψη όλων των αναγκών.  Εγγραφή  όλων των παιδιών στους παιδικούς σταθμούς χωρίς περιορισμούς, κατάργηση των τροφείων. </vt:lpstr>
      <vt:lpstr> Έτσι οι εργαζόμενες γυναίκες συνεχίζουν τον αγώνα τους, μαζί  με τους άντρες και τα παιδιά τους, για τα σύγχρονα δικαιώματα τους ! </vt:lpstr>
      <vt:lpstr>Slide 33</vt:lpstr>
      <vt:lpstr>Slide 34</vt:lpstr>
      <vt:lpstr>  Εξάλλου, τα δικαιώματα είναι απλώς μια λέξη, αφού η ιστορία απέδειξε πως τίποτα δε γίνεται δικό σου αν δεν αγωνιστείς πρώτα γι’ αυτό.  </vt:lpstr>
      <vt:lpstr>Slide 36</vt:lpstr>
      <vt:lpstr> Είναι μέρα υπόσχεσης για νέους αγώνες των εργαζόμενων γυναικών του σήμερα!  </vt:lpstr>
      <vt:lpstr>Η 8 Μάρτη </vt:lpstr>
      <vt:lpstr>Η 8 Μάρτη διδάσκει τους νέους:</vt:lpstr>
      <vt:lpstr>8η ΜΑΡΤΗ ΜΕΡΑ ΤΙΜΗΣ ΣΤΗΝ ΕΡΓΑΖΟΜΕΝΗ ΓΥΝΑΙΚΑ </vt:lpstr>
      <vt:lpstr>8η ΜΑΡΤΗ</vt:lpstr>
      <vt:lpstr>Slide 42</vt:lpstr>
    </vt:vector>
  </TitlesOfParts>
  <Company>Private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ΤΙ ΞΕΡΕΙΣ ΓΙΑ ΤΗΝ 8η ΜΑΡΤΗ</dc:title>
  <dc:creator>Babis</dc:creator>
  <cp:lastModifiedBy>ΠΕΙΡΑΙΑΣ</cp:lastModifiedBy>
  <cp:revision>302</cp:revision>
  <dcterms:created xsi:type="dcterms:W3CDTF">2014-02-25T20:22:57Z</dcterms:created>
  <dcterms:modified xsi:type="dcterms:W3CDTF">2016-02-28T21:07:49Z</dcterms:modified>
</cp:coreProperties>
</file>